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278" r:id="rId4"/>
    <p:sldId id="280" r:id="rId5"/>
    <p:sldId id="281" r:id="rId6"/>
    <p:sldId id="257" r:id="rId7"/>
    <p:sldId id="259" r:id="rId8"/>
    <p:sldId id="265" r:id="rId9"/>
    <p:sldId id="266" r:id="rId10"/>
    <p:sldId id="260" r:id="rId11"/>
    <p:sldId id="282" r:id="rId12"/>
    <p:sldId id="289" r:id="rId13"/>
    <p:sldId id="284" r:id="rId14"/>
    <p:sldId id="283" r:id="rId15"/>
    <p:sldId id="288" r:id="rId16"/>
    <p:sldId id="285" r:id="rId17"/>
  </p:sldIdLst>
  <p:sldSz cx="12192000" cy="6858000"/>
  <p:notesSz cx="7315200" cy="96012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6"/>
    <p:restoredTop sz="82881"/>
  </p:normalViewPr>
  <p:slideViewPr>
    <p:cSldViewPr snapToGrid="0" snapToObjects="1">
      <p:cViewPr varScale="1">
        <p:scale>
          <a:sx n="45" d="100"/>
          <a:sy n="45" d="100"/>
        </p:scale>
        <p:origin x="1037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85ED3-8215-4CE8-B185-640AE7E753F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81021DC-1E6E-4D77-A29B-FBB874688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9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F439FD8-2593-8946-8C52-7DC3E2A65169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857DD7-10CE-F04D-A761-83856EC9E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1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0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3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7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7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57DD7-10CE-F04D-A761-83856EC9EF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6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57DD7-10CE-F04D-A761-83856EC9EF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72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57DD7-10CE-F04D-A761-83856EC9EF3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0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7DD7-10CE-F04D-A761-83856EC9EF3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0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s.lumenlearning.com/wmopen-humanresourcesmgmt/chapter/why-it-matters-recruitment-and-selectio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flickr.com/photos/59632563@N04/666421200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eeplifequotes/8363899698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hlms.com/nasn/courses/25804" TargetMode="External"/><Relationship Id="rId2" Type="http://schemas.openxmlformats.org/officeDocument/2006/relationships/hyperlink" Target="https://schoolnursenet.nasn.org/covid19ref/home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nursenet.nasn.org/covid19ref/home" TargetMode="External"/><Relationship Id="rId2" Type="http://schemas.openxmlformats.org/officeDocument/2006/relationships/hyperlink" Target="https://www.pathlms.com/nasn/courses/258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jssna.org/resources/pandemic-toolkit" TargetMode="External"/><Relationship Id="rId5" Type="http://schemas.openxmlformats.org/officeDocument/2006/relationships/hyperlink" Target="https://www.njssna.org/njssna/resources/practice-guide" TargetMode="External"/><Relationship Id="rId4" Type="http://schemas.openxmlformats.org/officeDocument/2006/relationships/hyperlink" Target="https://www.nasn.org/nasn-resources/models-sampl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mail%20to\ljannone@monmouth.edu" TargetMode="External"/><Relationship Id="rId2" Type="http://schemas.openxmlformats.org/officeDocument/2006/relationships/hyperlink" Target="mailto:gdiamant@monmouth.edu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ssna.org/resources/pandemic-toolk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ssna.org/njssna/resources/practice-gui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hyperlink" Target="https://higherlogicdownload.s3.amazonaws.com/NASN/bef1bbde-7dc0-4987-a54f-33b3bade9518/UploadedImages/NJSSNA_Supplement_FINAL_.pdf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90D7C-2FC4-1B4E-B686-FD0C09772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1175" y="1294187"/>
            <a:ext cx="8664211" cy="1828800"/>
          </a:xfrm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A Startup Checklist for the School Health Office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072CF-3918-734F-9099-615DF1C70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6268" y="4336701"/>
            <a:ext cx="7166664" cy="2175859"/>
          </a:xfrm>
        </p:spPr>
        <p:txBody>
          <a:bodyPr>
            <a:normAutofit fontScale="92500" lnSpcReduction="20000"/>
          </a:bodyPr>
          <a:lstStyle/>
          <a:p>
            <a:endParaRPr lang="en-US" b="1" dirty="0"/>
          </a:p>
          <a:p>
            <a:r>
              <a:rPr lang="en-US" b="1" dirty="0"/>
              <a:t>Giuseppina Pagnotta, MSN, RN, NCSN</a:t>
            </a:r>
          </a:p>
          <a:p>
            <a:r>
              <a:rPr lang="en-US" b="1" dirty="0"/>
              <a:t>School Nurse Neptune Township Schools</a:t>
            </a:r>
          </a:p>
          <a:p>
            <a:endParaRPr lang="en-US" dirty="0"/>
          </a:p>
          <a:p>
            <a:r>
              <a:rPr lang="en-US" b="1" dirty="0"/>
              <a:t>Laura T </a:t>
            </a:r>
            <a:r>
              <a:rPr lang="en-US" b="1" dirty="0" err="1"/>
              <a:t>Jannone</a:t>
            </a:r>
            <a:r>
              <a:rPr lang="en-US" b="1" dirty="0"/>
              <a:t> </a:t>
            </a:r>
            <a:r>
              <a:rPr lang="en-US" b="1" dirty="0" err="1"/>
              <a:t>EdD</a:t>
            </a:r>
            <a:r>
              <a:rPr lang="en-US" b="1" dirty="0"/>
              <a:t>, RN, CSN-NJ, FNASN</a:t>
            </a:r>
          </a:p>
          <a:p>
            <a:r>
              <a:rPr lang="en-US" b="1" dirty="0"/>
              <a:t>Retired Associate Professor, Coordinator of the School Nurse Program Monmouth University</a:t>
            </a:r>
          </a:p>
          <a:p>
            <a:r>
              <a:rPr lang="en-US" b="1" dirty="0"/>
              <a:t>Standards &amp; Practice Chair NJSSNA</a:t>
            </a:r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C3010A75-C26B-AF48-A187-60EE15691262}"/>
              </a:ext>
            </a:extLst>
          </p:cNvPr>
          <p:cNvSpPr/>
          <p:nvPr/>
        </p:nvSpPr>
        <p:spPr>
          <a:xfrm>
            <a:off x="1811175" y="3472842"/>
            <a:ext cx="1693628" cy="560933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Knowledge </a:t>
            </a:r>
          </a:p>
        </p:txBody>
      </p:sp>
      <p:sp>
        <p:nvSpPr>
          <p:cNvPr id="12" name="Flowchart: Punched Tape 11">
            <a:extLst>
              <a:ext uri="{FF2B5EF4-FFF2-40B4-BE49-F238E27FC236}">
                <a16:creationId xmlns:a16="http://schemas.microsoft.com/office/drawing/2014/main" id="{946BCEAE-7D43-1FA0-E3A6-E33521CD4126}"/>
              </a:ext>
            </a:extLst>
          </p:cNvPr>
          <p:cNvSpPr/>
          <p:nvPr/>
        </p:nvSpPr>
        <p:spPr>
          <a:xfrm>
            <a:off x="5249185" y="3472842"/>
            <a:ext cx="1693628" cy="560933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Skills </a:t>
            </a:r>
          </a:p>
        </p:txBody>
      </p:sp>
      <p:sp>
        <p:nvSpPr>
          <p:cNvPr id="13" name="Flowchart: Punched Tape 12">
            <a:extLst>
              <a:ext uri="{FF2B5EF4-FFF2-40B4-BE49-F238E27FC236}">
                <a16:creationId xmlns:a16="http://schemas.microsoft.com/office/drawing/2014/main" id="{B33944E8-B807-AB6C-D13F-F7D7B6E2F877}"/>
              </a:ext>
            </a:extLst>
          </p:cNvPr>
          <p:cNvSpPr/>
          <p:nvPr/>
        </p:nvSpPr>
        <p:spPr>
          <a:xfrm>
            <a:off x="8737950" y="3429000"/>
            <a:ext cx="1693628" cy="560933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Abilities</a:t>
            </a:r>
          </a:p>
        </p:txBody>
      </p:sp>
      <p:pic>
        <p:nvPicPr>
          <p:cNvPr id="1034" name="Picture 10" descr="What Type of Nurse Should I Be? - Nursing Specialty Quiz">
            <a:extLst>
              <a:ext uri="{FF2B5EF4-FFF2-40B4-BE49-F238E27FC236}">
                <a16:creationId xmlns:a16="http://schemas.microsoft.com/office/drawing/2014/main" id="{9E8CDE84-D87F-FB36-86F6-73DCEAB1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839" y="4674450"/>
            <a:ext cx="2761314" cy="13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310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7305-6F61-9E45-8BA0-38C80900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Opportunities for Mentorship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2367" y="1600201"/>
            <a:ext cx="10723035" cy="407711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Professional national, state, &amp; local</a:t>
            </a:r>
          </a:p>
          <a:p>
            <a:pPr marL="0" indent="0">
              <a:buNone/>
            </a:pPr>
            <a:r>
              <a:rPr lang="en-US" dirty="0"/>
              <a:t>    nursing associations</a:t>
            </a:r>
          </a:p>
          <a:p>
            <a:r>
              <a:rPr lang="en-US" dirty="0"/>
              <a:t>Fellow district and non-district </a:t>
            </a:r>
          </a:p>
          <a:p>
            <a:pPr marL="0" indent="0">
              <a:buNone/>
            </a:pPr>
            <a:r>
              <a:rPr lang="en-US" dirty="0"/>
              <a:t>    school nurses </a:t>
            </a:r>
          </a:p>
          <a:p>
            <a:r>
              <a:rPr lang="en-US" dirty="0"/>
              <a:t>Nursing educator mentor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946B2-0991-618A-F2BC-06964D76E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76340" y="2783992"/>
            <a:ext cx="4165593" cy="27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9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336494"/>
            <a:ext cx="5120640" cy="1451362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Confidence and Knowledge Levels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946882"/>
            <a:ext cx="5120640" cy="37201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Have they risen after this workshop?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assisted you in the workshop?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Were there areas that were clarified for you as a school nurse?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Take a Deep Breath </a:t>
            </a:r>
          </a:p>
          <a:p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 Enjoy the Journey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890B2-0F93-4170-AEB8-19460152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-1" b="-5626"/>
          <a:stretch/>
        </p:blipFill>
        <p:spPr>
          <a:xfrm>
            <a:off x="6943667" y="1455088"/>
            <a:ext cx="4207659" cy="38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4D457-4454-E488-FAF8-A2924C14D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7737" y="1109443"/>
            <a:ext cx="4676526" cy="46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4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248155"/>
            <a:ext cx="5120640" cy="867071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970" y="1317887"/>
            <a:ext cx="5566938" cy="1979893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https://schoolnursenet.nasn.org/covid19ref/home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https://www.pathlms.com/nasn/courses/25804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3B97909B-F2FA-C96F-DDEB-CB2EC2A61E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56" y="3297780"/>
            <a:ext cx="4270612" cy="33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F90B63CE-F100-7FD6-57D5-F1BD0DD67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94" y="954965"/>
            <a:ext cx="5566938" cy="46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7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39" y="1935110"/>
            <a:ext cx="5431164" cy="387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7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167269"/>
            <a:ext cx="10723035" cy="953878"/>
          </a:xfrm>
        </p:spPr>
        <p:txBody>
          <a:bodyPr/>
          <a:lstStyle/>
          <a:p>
            <a:r>
              <a:rPr lang="en-US" dirty="0"/>
              <a:t>Reference and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56" y="1343722"/>
            <a:ext cx="11389009" cy="526895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The National Association of School Nurses has a learning center.  See the following link for their “Back to School Toolkit” and link to resources.  </a:t>
            </a:r>
          </a:p>
          <a:p>
            <a:pPr lvl="1"/>
            <a:r>
              <a:rPr lang="en-US" sz="2600" dirty="0">
                <a:hlinkClick r:id="rId2"/>
              </a:rPr>
              <a:t>https://www.pathlms.com/nasn/courses/25804</a:t>
            </a:r>
            <a:endParaRPr lang="en-US" sz="2600" dirty="0"/>
          </a:p>
          <a:p>
            <a:pPr lvl="1"/>
            <a:r>
              <a:rPr lang="en-US" sz="2600" dirty="0"/>
              <a:t>Covid-19  references </a:t>
            </a:r>
            <a:r>
              <a:rPr lang="en-US" sz="2600" dirty="0">
                <a:hlinkClick r:id="rId3"/>
              </a:rPr>
              <a:t>https://schoolnursenet.nasn.org/covid19ref/home</a:t>
            </a:r>
            <a:endParaRPr lang="en-US" sz="2600" dirty="0"/>
          </a:p>
          <a:p>
            <a:pPr lvl="1"/>
            <a:r>
              <a:rPr lang="en-US" sz="2600" dirty="0"/>
              <a:t>Resources Models &amp; Samples </a:t>
            </a:r>
            <a:r>
              <a:rPr lang="en-US" sz="2600" dirty="0">
                <a:hlinkClick r:id="rId4"/>
              </a:rPr>
              <a:t>https://www.nasn.org/nasn-resources/models-samples</a:t>
            </a:r>
            <a:endParaRPr lang="en-US" sz="2600" dirty="0"/>
          </a:p>
          <a:p>
            <a:r>
              <a:rPr lang="en-US" sz="2600" dirty="0"/>
              <a:t>Promoting Health and Learning – School Nursing Practice in NJ’s Public Schools </a:t>
            </a:r>
          </a:p>
          <a:p>
            <a:pPr lvl="1"/>
            <a:r>
              <a:rPr lang="en-US" sz="2600" dirty="0">
                <a:hlinkClick r:id="rId5"/>
              </a:rPr>
              <a:t>https://www.njssna.org/njssna/resources/practice-guide</a:t>
            </a:r>
            <a:endParaRPr lang="en-US" sz="2600" dirty="0"/>
          </a:p>
          <a:p>
            <a:r>
              <a:rPr lang="en-US" sz="2600" dirty="0"/>
              <a:t>The New Jersey State School Nurses Pandemic Toolkit can be accessed using the following link. </a:t>
            </a:r>
          </a:p>
          <a:p>
            <a:pPr lvl="1"/>
            <a:r>
              <a:rPr lang="en-US" sz="2600" dirty="0">
                <a:hlinkClick r:id="rId6"/>
              </a:rPr>
              <a:t>https://www.njssna.org/resources/pandemic-toolkit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4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Giuseppina Pagnotta, RN, MSN, NCSN</a:t>
            </a:r>
          </a:p>
          <a:p>
            <a:r>
              <a:rPr lang="en-US" sz="2400" dirty="0">
                <a:hlinkClick r:id="rId2"/>
              </a:rPr>
              <a:t>gdiamant@monmouth.edu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Laura  </a:t>
            </a:r>
            <a:r>
              <a:rPr lang="en-US" sz="2400" dirty="0" err="1"/>
              <a:t>Jannone</a:t>
            </a:r>
            <a:r>
              <a:rPr lang="en-US" sz="2400" dirty="0"/>
              <a:t> </a:t>
            </a:r>
            <a:r>
              <a:rPr lang="en-US" sz="2400" dirty="0" err="1"/>
              <a:t>EdD</a:t>
            </a:r>
            <a:r>
              <a:rPr lang="en-US" sz="2400" dirty="0"/>
              <a:t>, RN, CSN-NJ</a:t>
            </a:r>
          </a:p>
          <a:p>
            <a:r>
              <a:rPr lang="en-US" sz="2400" dirty="0" err="1">
                <a:hlinkClick r:id="rId3" action="ppaction://hlinkfile"/>
              </a:rPr>
              <a:t>ljannone@monmouth.edu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052" name="Picture 4" descr="Sharing your knowledge: What's in it for you? – Kasper Spiro">
            <a:extLst>
              <a:ext uri="{FF2B5EF4-FFF2-40B4-BE49-F238E27FC236}">
                <a16:creationId xmlns:a16="http://schemas.microsoft.com/office/drawing/2014/main" id="{C7A694CF-0DED-B47F-74F2-5906B293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53" y="763324"/>
            <a:ext cx="4430424" cy="27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motivate people to contribute to a Knowledge Sharing System?">
            <a:extLst>
              <a:ext uri="{FF2B5EF4-FFF2-40B4-BE49-F238E27FC236}">
                <a16:creationId xmlns:a16="http://schemas.microsoft.com/office/drawing/2014/main" id="{3D10394E-5C39-E3E1-7EC9-455BB6348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90" y="3941966"/>
            <a:ext cx="42862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5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492668" y="458572"/>
            <a:ext cx="8084433" cy="2092970"/>
          </a:xfrm>
        </p:spPr>
        <p:txBody>
          <a:bodyPr/>
          <a:lstStyle/>
          <a:p>
            <a:r>
              <a:rPr lang="en-US" dirty="0"/>
              <a:t>Poll Years of Experience in School Nursing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1347" y="2364057"/>
            <a:ext cx="39563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/>
              <a:t>Brand New First Year</a:t>
            </a:r>
          </a:p>
          <a:p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1-5 Years</a:t>
            </a:r>
          </a:p>
          <a:p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6-10 years</a:t>
            </a:r>
          </a:p>
          <a:p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10-20 years </a:t>
            </a:r>
          </a:p>
          <a:p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Over 20 years</a:t>
            </a:r>
          </a:p>
          <a:p>
            <a:endParaRPr lang="en-US" dirty="0"/>
          </a:p>
        </p:txBody>
      </p:sp>
      <p:pic>
        <p:nvPicPr>
          <p:cNvPr id="6" name="Picture 5" descr="md00061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313" y="1988157"/>
            <a:ext cx="1758959" cy="42281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720968"/>
          </a:xfrm>
        </p:spPr>
        <p:txBody>
          <a:bodyPr>
            <a:normAutofit fontScale="90000"/>
          </a:bodyPr>
          <a:lstStyle/>
          <a:p>
            <a:r>
              <a:rPr lang="en-US" dirty="0"/>
              <a:t>Planning, Ordering, &amp; Organizing Supplies</a:t>
            </a:r>
          </a:p>
        </p:txBody>
      </p:sp>
      <p:pic>
        <p:nvPicPr>
          <p:cNvPr id="4" name="Content Placeholder 3" descr="AA03923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7" b="21377"/>
          <a:stretch>
            <a:fillRect/>
          </a:stretch>
        </p:blipFill>
        <p:spPr>
          <a:xfrm>
            <a:off x="333930" y="1290577"/>
            <a:ext cx="8779935" cy="472128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81F2AE-0DD5-CA0E-1781-5DF2AC38DD86}"/>
              </a:ext>
            </a:extLst>
          </p:cNvPr>
          <p:cNvSpPr txBox="1"/>
          <p:nvPr/>
        </p:nvSpPr>
        <p:spPr>
          <a:xfrm>
            <a:off x="9263269" y="1510055"/>
            <a:ext cx="24171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Supply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Where do you order from?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Budget$$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 products do you needs for population, grades, special needs?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many students in the school ($1 per child)?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Inventory List of items on hand and projected needs?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9CE3B3-073D-F982-DFF3-BE24E1515932}"/>
              </a:ext>
            </a:extLst>
          </p:cNvPr>
          <p:cNvSpPr/>
          <p:nvPr/>
        </p:nvSpPr>
        <p:spPr>
          <a:xfrm>
            <a:off x="2767053" y="1653871"/>
            <a:ext cx="2496710" cy="13994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OFFICE SUPPLIES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47464C-1880-5CE0-0A88-5B696612812D}"/>
              </a:ext>
            </a:extLst>
          </p:cNvPr>
          <p:cNvSpPr/>
          <p:nvPr/>
        </p:nvSpPr>
        <p:spPr>
          <a:xfrm>
            <a:off x="4770783" y="3104985"/>
            <a:ext cx="2878372" cy="13994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HEALTH CARE/NURSING SUPPLIES </a:t>
            </a:r>
          </a:p>
        </p:txBody>
      </p:sp>
    </p:spTree>
    <p:extLst>
      <p:ext uri="{BB962C8B-B14F-4D97-AF65-F5344CB8AC3E}">
        <p14:creationId xmlns:p14="http://schemas.microsoft.com/office/powerpoint/2010/main" val="265861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454400" y="646705"/>
            <a:ext cx="8240299" cy="1940110"/>
          </a:xfrm>
        </p:spPr>
        <p:txBody>
          <a:bodyPr/>
          <a:lstStyle/>
          <a:p>
            <a:r>
              <a:rPr lang="en-US" dirty="0"/>
              <a:t>Preparing Emergency and Daily First Aid</a:t>
            </a:r>
          </a:p>
        </p:txBody>
      </p:sp>
      <p:pic>
        <p:nvPicPr>
          <p:cNvPr id="3" name="Picture 2" descr="rbso_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61" y="2105738"/>
            <a:ext cx="1819975" cy="4529162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38632F9-69A5-6C55-3D58-2D8FE5B6236D}"/>
              </a:ext>
            </a:extLst>
          </p:cNvPr>
          <p:cNvSpPr/>
          <p:nvPr/>
        </p:nvSpPr>
        <p:spPr>
          <a:xfrm>
            <a:off x="4372873" y="2011680"/>
            <a:ext cx="2154804" cy="194010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WOUND CARE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8ACDFF-65BF-4A5C-5CA8-05047E8D07E4}"/>
              </a:ext>
            </a:extLst>
          </p:cNvPr>
          <p:cNvSpPr/>
          <p:nvPr/>
        </p:nvSpPr>
        <p:spPr>
          <a:xfrm>
            <a:off x="9624219" y="5216943"/>
            <a:ext cx="2202511" cy="14179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RESPIRATORY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FB2ADB-B337-627A-AA9C-1F03587318AB}"/>
              </a:ext>
            </a:extLst>
          </p:cNvPr>
          <p:cNvSpPr/>
          <p:nvPr/>
        </p:nvSpPr>
        <p:spPr>
          <a:xfrm>
            <a:off x="2162755" y="1288111"/>
            <a:ext cx="2003729" cy="14471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01923E-6BC9-4216-0761-A6239D34D805}"/>
              </a:ext>
            </a:extLst>
          </p:cNvPr>
          <p:cNvSpPr/>
          <p:nvPr/>
        </p:nvSpPr>
        <p:spPr>
          <a:xfrm>
            <a:off x="9269206" y="2225679"/>
            <a:ext cx="2631882" cy="10866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DIAGNOSTIC </a:t>
            </a:r>
            <a:endParaRPr lang="en-US" dirty="0"/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BA877BF-80AA-D4AB-BC59-4D8F25B22EE6}"/>
              </a:ext>
            </a:extLst>
          </p:cNvPr>
          <p:cNvSpPr/>
          <p:nvPr/>
        </p:nvSpPr>
        <p:spPr>
          <a:xfrm>
            <a:off x="8662111" y="3733459"/>
            <a:ext cx="2202511" cy="1086688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RX AND NON-RX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454400" y="623188"/>
            <a:ext cx="8240299" cy="2986596"/>
          </a:xfrm>
        </p:spPr>
        <p:txBody>
          <a:bodyPr/>
          <a:lstStyle/>
          <a:p>
            <a:r>
              <a:rPr lang="en-US" dirty="0"/>
              <a:t>Tips for Managing Files such as Students Transfers, Emergency Cards &amp; Gym Exclusions  </a:t>
            </a:r>
          </a:p>
        </p:txBody>
      </p:sp>
      <p:pic>
        <p:nvPicPr>
          <p:cNvPr id="3" name="Picture 2" descr="BES_08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04" y="842840"/>
            <a:ext cx="3499104" cy="241706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6EA777-4C9B-C72F-F7DC-A44F5438B39B}"/>
              </a:ext>
            </a:extLst>
          </p:cNvPr>
          <p:cNvSpPr/>
          <p:nvPr/>
        </p:nvSpPr>
        <p:spPr>
          <a:xfrm>
            <a:off x="6186115" y="3792772"/>
            <a:ext cx="5057030" cy="25762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LABELED BINDERS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LIVING GOOGLE DOCS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EMAILS TO STAFF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257D-26A3-CF47-87D0-E5898199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District Policies</a:t>
            </a:r>
          </a:p>
        </p:txBody>
      </p:sp>
      <p:pic>
        <p:nvPicPr>
          <p:cNvPr id="6" name="Content Placeholder 5" descr="BU00198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9" b="28349"/>
          <a:stretch>
            <a:fillRect/>
          </a:stretch>
        </p:blipFill>
        <p:spPr>
          <a:xfrm>
            <a:off x="568244" y="1576822"/>
            <a:ext cx="10723035" cy="4343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3FD9D1-1BE2-415C-A5C0-901273E03524}"/>
              </a:ext>
            </a:extLst>
          </p:cNvPr>
          <p:cNvSpPr txBox="1"/>
          <p:nvPr/>
        </p:nvSpPr>
        <p:spPr>
          <a:xfrm rot="736230">
            <a:off x="2431700" y="2698686"/>
            <a:ext cx="179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NARCAN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C75AE-1A48-4E55-8FEF-833E930BB38C}"/>
              </a:ext>
            </a:extLst>
          </p:cNvPr>
          <p:cNvSpPr txBox="1"/>
          <p:nvPr/>
        </p:nvSpPr>
        <p:spPr>
          <a:xfrm rot="20975846">
            <a:off x="6904890" y="3843386"/>
            <a:ext cx="319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ANALPHYLAXIS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A4DB5-1C64-4FA4-AC44-BA541A40164A}"/>
              </a:ext>
            </a:extLst>
          </p:cNvPr>
          <p:cNvSpPr txBox="1"/>
          <p:nvPr/>
        </p:nvSpPr>
        <p:spPr>
          <a:xfrm rot="544072">
            <a:off x="2431701" y="4553230"/>
            <a:ext cx="489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CARDIAC EMERGENCIES 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92FA24-FCC5-48E8-97B4-F4FF0ED16847}"/>
              </a:ext>
            </a:extLst>
          </p:cNvPr>
          <p:cNvSpPr txBox="1"/>
          <p:nvPr/>
        </p:nvSpPr>
        <p:spPr>
          <a:xfrm rot="438998">
            <a:off x="4767944" y="1918529"/>
            <a:ext cx="319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MEDICATIONS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935A4-71DC-42D0-96C8-D4A91711B877}"/>
              </a:ext>
            </a:extLst>
          </p:cNvPr>
          <p:cNvSpPr txBox="1"/>
          <p:nvPr/>
        </p:nvSpPr>
        <p:spPr>
          <a:xfrm rot="21436794">
            <a:off x="5476890" y="3209865"/>
            <a:ext cx="1233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DNR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3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AE37D-F845-AE42-B8B7-ADF9A3564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and Reviewing Updated COVID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9F745-24BA-5D43-B3DC-6FACF1F9F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899" y="2015732"/>
            <a:ext cx="10313615" cy="358496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The New Jersey State School Nurses Pandemic Tool kit can be accessed using the following link. </a:t>
            </a:r>
            <a:endParaRPr lang="en-US" sz="2800" b="1" dirty="0">
              <a:solidFill>
                <a:srgbClr val="7030A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800" b="1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https://www.njssna.org/resources/pandemic-toolkit</a:t>
            </a:r>
            <a:endParaRPr lang="en-US" b="1" dirty="0"/>
          </a:p>
          <a:p>
            <a:r>
              <a:rPr lang="en-US" b="1" dirty="0">
                <a:solidFill>
                  <a:srgbClr val="7030A0"/>
                </a:solidFill>
              </a:rPr>
              <a:t>Centers for Disease Control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    and Prevention </a:t>
            </a:r>
          </a:p>
          <a:p>
            <a:r>
              <a:rPr lang="en-US" b="1" dirty="0">
                <a:solidFill>
                  <a:srgbClr val="7030A0"/>
                </a:solidFill>
              </a:rPr>
              <a:t>New Jersey Dept of Health</a:t>
            </a:r>
          </a:p>
        </p:txBody>
      </p:sp>
      <p:pic>
        <p:nvPicPr>
          <p:cNvPr id="6" name="Picture 5" descr="COVID diagram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77" y="3721140"/>
            <a:ext cx="5275841" cy="29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7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EEB8-6BD4-E149-ADFF-3F8D9110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59" y="189816"/>
            <a:ext cx="9637133" cy="824700"/>
          </a:xfrm>
        </p:spPr>
        <p:txBody>
          <a:bodyPr/>
          <a:lstStyle/>
          <a:p>
            <a:r>
              <a:rPr lang="en-US" sz="2400" dirty="0"/>
              <a:t>Administration of Medication-Forms, Permissions, &amp; Documentation</a:t>
            </a:r>
          </a:p>
        </p:txBody>
      </p:sp>
      <p:pic>
        <p:nvPicPr>
          <p:cNvPr id="6" name="Google Shape;59;p14" descr="Imag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486" y="1426866"/>
            <a:ext cx="4327753" cy="481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romoting Health and Learning School Nursing Practice in New Jersey’s Public Schools JUNE 2020 SUPPLEMENT">
            <a:hlinkClick r:id="rId5"/>
            <a:extLst>
              <a:ext uri="{FF2B5EF4-FFF2-40B4-BE49-F238E27FC236}">
                <a16:creationId xmlns:a16="http://schemas.microsoft.com/office/drawing/2014/main" id="{934B40C8-C651-4D8B-99FE-ED36C44F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94" y="1682062"/>
            <a:ext cx="3848100" cy="45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831611-8E19-4543-8D64-3FD4556E48C3}"/>
              </a:ext>
            </a:extLst>
          </p:cNvPr>
          <p:cNvSpPr txBox="1"/>
          <p:nvPr/>
        </p:nvSpPr>
        <p:spPr>
          <a:xfrm>
            <a:off x="4954518" y="6269142"/>
            <a:ext cx="267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Click on image for link</a:t>
            </a:r>
          </a:p>
        </p:txBody>
      </p:sp>
    </p:spTree>
    <p:extLst>
      <p:ext uri="{BB962C8B-B14F-4D97-AF65-F5344CB8AC3E}">
        <p14:creationId xmlns:p14="http://schemas.microsoft.com/office/powerpoint/2010/main" val="382325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1A9B-A013-164D-8AEA-F41CACDB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7" y="670398"/>
            <a:ext cx="10723035" cy="1336956"/>
          </a:xfrm>
        </p:spPr>
        <p:txBody>
          <a:bodyPr/>
          <a:lstStyle/>
          <a:p>
            <a:r>
              <a:rPr lang="en-US" dirty="0"/>
              <a:t>Establishing a District Contact List &amp; Support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691C4-619C-6E41-830E-CCBDBB33A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BU0047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53" y="3220575"/>
            <a:ext cx="3121152" cy="14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326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 Startup Checklist for the School Health Offic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Poll Years of Experience in School Nursing&amp;quot;&quot;/&gt;&lt;property id=&quot;20307&quot; value=&quot;277&quot;/&gt;&lt;/object&gt;&lt;object type=&quot;3&quot; unique_id=&quot;10006&quot;&gt;&lt;property id=&quot;20148&quot; value=&quot;5&quot;/&gt;&lt;property id=&quot;20300&quot; value=&quot;Slide 3 - &amp;quot;Planning, Ordering, &amp;amp; Organizing Supplies&amp;quot;&quot;/&gt;&lt;property id=&quot;20307&quot; value=&quot;278&quot;/&gt;&lt;/object&gt;&lt;object type=&quot;3&quot; unique_id=&quot;10007&quot;&gt;&lt;property id=&quot;20148&quot; value=&quot;5&quot;/&gt;&lt;property id=&quot;20300&quot; value=&quot;Slide 4 - &amp;quot;Preparing Emergency and Daily First Aid&amp;quot;&quot;/&gt;&lt;property id=&quot;20307&quot; value=&quot;280&quot;/&gt;&lt;/object&gt;&lt;object type=&quot;3&quot; unique_id=&quot;10008&quot;&gt;&lt;property id=&quot;20148&quot; value=&quot;5&quot;/&gt;&lt;property id=&quot;20300&quot; value=&quot;Slide 5 - &amp;quot;Tips for Managing Files such as Students Transfers, Emergency Cards &amp;amp; Gym Exclusions  &amp;quot;&quot;/&gt;&lt;property id=&quot;20307&quot; value=&quot;281&quot;/&gt;&lt;/object&gt;&lt;object type=&quot;3&quot; unique_id=&quot;10009&quot;&gt;&lt;property id=&quot;20148&quot; value=&quot;5&quot;/&gt;&lt;property id=&quot;20300&quot; value=&quot;Slide 6 - &amp;quot;Assessing District Policies&amp;quot;&quot;/&gt;&lt;property id=&quot;20307&quot; value=&quot;257&quot;/&gt;&lt;/object&gt;&lt;object type=&quot;3&quot; unique_id=&quot;10010&quot;&gt;&lt;property id=&quot;20148&quot; value=&quot;5&quot;/&gt;&lt;property id=&quot;20300&quot; value=&quot;Slide 7 - &amp;quot;Locating and Reviewing Updated COVID Policies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Administration of Medication-Forms, Permissions, &amp;amp; Documentation&amp;quot;&quot;/&gt;&lt;property id=&quot;20307&quot; value=&quot;265&quot;/&gt;&lt;/object&gt;&lt;object type=&quot;3&quot; unique_id=&quot;10012&quot;&gt;&lt;property id=&quot;20148&quot; value=&quot;5&quot;/&gt;&lt;property id=&quot;20300&quot; value=&quot;Slide 9 - &amp;quot;Establishing a District Contact List &amp;amp; Support Systems&amp;quot;&quot;/&gt;&lt;property id=&quot;20307&quot; value=&quot;266&quot;/&gt;&lt;/object&gt;&lt;object type=&quot;3&quot; unique_id=&quot;10013&quot;&gt;&lt;property id=&quot;20148&quot; value=&quot;5&quot;/&gt;&lt;property id=&quot;20300&quot; value=&quot;Slide 10 - &amp;quot;Exploring Opportunities for Mentorship&amp;quot;&quot;/&gt;&lt;property id=&quot;20307&quot; value=&quot;260&quot;/&gt;&lt;/object&gt;&lt;object type=&quot;3&quot; unique_id=&quot;10014&quot;&gt;&lt;property id=&quot;20148&quot; value=&quot;5&quot;/&gt;&lt;property id=&quot;20300&quot; value=&quot;Slide 11 - &amp;quot;Do You Feel More Confident&amp;quot;&quot;/&gt;&lt;property id=&quot;20307&quot; value=&quot;282&quot;/&gt;&lt;/object&gt;&lt;object type=&quot;3&quot; unique_id=&quot;10015&quot;&gt;&lt;property id=&quot;20148&quot; value=&quot;5&quot;/&gt;&lt;property id=&quot;20300&quot; value=&quot;Slide 12 - &amp;quot;Resources &amp;quot;&quot;/&gt;&lt;property id=&quot;20307&quot; value=&quot;284&quot;/&gt;&lt;/object&gt;&lt;object type=&quot;3&quot; unique_id=&quot;10016&quot;&gt;&lt;property id=&quot;20148&quot; value=&quot;5&quot;/&gt;&lt;property id=&quot;20300&quot; value=&quot;Slide 14 - &amp;quot;Reference and Resources &amp;quot;&quot;/&gt;&lt;property id=&quot;20307&quot; value=&quot;288&quot;/&gt;&lt;/object&gt;&lt;object type=&quot;3&quot; unique_id=&quot;10017&quot;&gt;&lt;property id=&quot;20148&quot; value=&quot;5&quot;/&gt;&lt;property id=&quot;20300&quot; value=&quot;Slide 15 - &amp;quot;Contacts&amp;quot;&quot;/&gt;&lt;property id=&quot;20307&quot; value=&quot;285&quot;/&gt;&lt;/object&gt;&lt;object type=&quot;3&quot; unique_id=&quot;10018&quot;&gt;&lt;property id=&quot;20148&quot; value=&quot;5&quot;/&gt;&lt;property id=&quot;20300&quot; value=&quot;Slide 13 - &amp;quot;Questions&amp;quot;&quot;/&gt;&lt;property id=&quot;20307&quot; value=&quot;28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19542</TotalTime>
  <Words>492</Words>
  <Application>Microsoft Office PowerPoint</Application>
  <PresentationFormat>Widescreen</PresentationFormat>
  <Paragraphs>101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News Gothic MT</vt:lpstr>
      <vt:lpstr>Wingdings 2</vt:lpstr>
      <vt:lpstr>Breeze</vt:lpstr>
      <vt:lpstr>A Startup Checklist for the School Health Office</vt:lpstr>
      <vt:lpstr>Poll Years of Experience in School Nursing</vt:lpstr>
      <vt:lpstr>Planning, Ordering, &amp; Organizing Supplies</vt:lpstr>
      <vt:lpstr>Preparing Emergency and Daily First Aid</vt:lpstr>
      <vt:lpstr>Tips for Managing Files such as Students Transfers, Emergency Cards &amp; Gym Exclusions  </vt:lpstr>
      <vt:lpstr>Assessing District Policies</vt:lpstr>
      <vt:lpstr>Locating and Reviewing Updated COVID Policies</vt:lpstr>
      <vt:lpstr>Administration of Medication-Forms, Permissions, &amp; Documentation</vt:lpstr>
      <vt:lpstr>Establishing a District Contact List &amp; Support Systems</vt:lpstr>
      <vt:lpstr>Exploring Opportunities for Mentorship</vt:lpstr>
      <vt:lpstr>    Confidence and Knowledge Levels </vt:lpstr>
      <vt:lpstr>PowerPoint Presentation</vt:lpstr>
      <vt:lpstr>Resources</vt:lpstr>
      <vt:lpstr>Questions</vt:lpstr>
      <vt:lpstr>Reference and Resources 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System in France</dc:title>
  <dc:creator>Paula Lingeman</dc:creator>
  <cp:lastModifiedBy>Carolyn Ruderman</cp:lastModifiedBy>
  <cp:revision>80</cp:revision>
  <dcterms:created xsi:type="dcterms:W3CDTF">2021-03-27T16:50:38Z</dcterms:created>
  <dcterms:modified xsi:type="dcterms:W3CDTF">2022-09-17T02:08:06Z</dcterms:modified>
</cp:coreProperties>
</file>