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67" r:id="rId4"/>
    <p:sldId id="258" r:id="rId5"/>
    <p:sldId id="259" r:id="rId6"/>
    <p:sldId id="260" r:id="rId7"/>
    <p:sldId id="262" r:id="rId8"/>
    <p:sldId id="263" r:id="rId9"/>
    <p:sldId id="289" r:id="rId10"/>
    <p:sldId id="265" r:id="rId11"/>
    <p:sldId id="290" r:id="rId12"/>
    <p:sldId id="288" r:id="rId13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52C89"/>
    <a:srgbClr val="F5BC48"/>
    <a:srgbClr val="C030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63464" autoAdjust="0"/>
  </p:normalViewPr>
  <p:slideViewPr>
    <p:cSldViewPr snapToGrid="0">
      <p:cViewPr varScale="1">
        <p:scale>
          <a:sx n="34" d="100"/>
          <a:sy n="34" d="100"/>
        </p:scale>
        <p:origin x="1531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CC5DA1A6-0625-43CB-85DA-1D6EC3C458B1}" type="datetimeFigureOut">
              <a:rPr lang="en-US" smtClean="0"/>
              <a:t>12/21/2022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FDB35A23-10CE-4320-B502-C043A05530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2443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35A23-10CE-4320-B502-C043A05530C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7505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35A23-10CE-4320-B502-C043A05530C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5479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35A23-10CE-4320-B502-C043A05530C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440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35A23-10CE-4320-B502-C043A05530C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7791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35A23-10CE-4320-B502-C043A05530C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9810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35A23-10CE-4320-B502-C043A05530C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9693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35A23-10CE-4320-B502-C043A05530C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1037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35A23-10CE-4320-B502-C043A05530C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1668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35A23-10CE-4320-B502-C043A05530C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4864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35A23-10CE-4320-B502-C043A05530C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8545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35A23-10CE-4320-B502-C043A05530C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5735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35A23-10CE-4320-B502-C043A05530C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1692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969C30-B4B4-9885-64D3-B7336560F6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A557006-5C35-3DFF-9751-2B7D62E78E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69948D-9CAD-CD71-2E0B-A9A9C214B0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15705-5FD2-48C9-8209-482D7BFF6254}" type="datetimeFigureOut">
              <a:rPr lang="en-US" smtClean="0"/>
              <a:t>12/21/2022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5FF755-663F-20F3-262C-1956B2876B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C8419C-9370-9633-6BBA-B0ABFEDF69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77221-D264-4D21-82F9-65B888122FE9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picture containing shape&#10;&#10;Description automatically generated">
            <a:extLst>
              <a:ext uri="{FF2B5EF4-FFF2-40B4-BE49-F238E27FC236}">
                <a16:creationId xmlns:a16="http://schemas.microsoft.com/office/drawing/2014/main" id="{84C975E2-0216-25C5-70CA-72E475EA6EF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9108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1826AFC-828E-4843-45EA-A066A296FC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15705-5FD2-48C9-8209-482D7BFF6254}" type="datetimeFigureOut">
              <a:rPr lang="en-US" smtClean="0"/>
              <a:t>12/21/2022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07C5D42-8010-A7D9-9E67-3217DD3179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B3C58A-1121-9D8C-EC0A-6AAFA86EC9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77221-D264-4D21-82F9-65B888122F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742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A09FA7-2026-F9B1-F87E-465489D87D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5CA997-FC56-E332-049A-C2D8179249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666ACAA-50E6-B2D5-FBAC-533CF55331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26830D-9BE6-6088-0955-A7D3977660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15705-5FD2-48C9-8209-482D7BFF6254}" type="datetimeFigureOut">
              <a:rPr lang="en-US" smtClean="0"/>
              <a:t>12/21/2022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28C184-C4B1-BC55-E8D2-BFDB61F68F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7C0305-1C14-A1A0-FB75-720FF18451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77221-D264-4D21-82F9-65B888122F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9522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24695B-2ABB-8EE4-5685-7774EC4E41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2FE637E-A138-7925-7524-EA9A043C8F3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4BD878-EDDD-F038-A169-120FFCB3CA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0B5D08-E41E-B975-CDBE-11CFB68707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15705-5FD2-48C9-8209-482D7BFF6254}" type="datetimeFigureOut">
              <a:rPr lang="en-US" smtClean="0"/>
              <a:t>12/21/2022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E38BDC-DDDF-F9B7-9FB3-1E684C7439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2DB3EB-0CB2-9E4A-D16F-7F82A1EA7D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77221-D264-4D21-82F9-65B888122F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1487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517327-AE1E-2D14-B597-7EB461BA84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DD4FFC1-E51A-22F6-401A-B6AA65F28A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C4CE17-B1A8-69E4-E5CA-777F5CE24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15705-5FD2-48C9-8209-482D7BFF6254}" type="datetimeFigureOut">
              <a:rPr lang="en-US" smtClean="0"/>
              <a:t>12/21/2022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88BC5B-66C8-E8E1-8F09-8A15A82237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A0CC18-952C-DCA7-1B25-5364FC2D1E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77221-D264-4D21-82F9-65B888122F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6290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18FA323-FBF3-265B-FF77-C0334A3FF2A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6A183B0-AC26-1AFC-52C1-5449374E0E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05B830-99A1-8D62-6CBB-47DF57972C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15705-5FD2-48C9-8209-482D7BFF6254}" type="datetimeFigureOut">
              <a:rPr lang="en-US" smtClean="0"/>
              <a:t>12/21/2022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BB6634-999B-E908-DD92-5F850DE458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8887FD-D9DA-B276-FD3B-ACF80F1B8D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77221-D264-4D21-82F9-65B888122F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323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969C30-B4B4-9885-64D3-B7336560F6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A557006-5C35-3DFF-9751-2B7D62E78E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69948D-9CAD-CD71-2E0B-A9A9C214B0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15705-5FD2-48C9-8209-482D7BFF6254}" type="datetimeFigureOut">
              <a:rPr lang="en-US" smtClean="0"/>
              <a:t>12/21/2022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5FF755-663F-20F3-262C-1956B2876B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C8419C-9370-9633-6BBA-B0ABFEDF69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77221-D264-4D21-82F9-65B888122FE9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picture containing shape&#10;&#10;Description automatically generated">
            <a:extLst>
              <a:ext uri="{FF2B5EF4-FFF2-40B4-BE49-F238E27FC236}">
                <a16:creationId xmlns:a16="http://schemas.microsoft.com/office/drawing/2014/main" id="{84C975E2-0216-25C5-70CA-72E475EA6EF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5525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969C30-B4B4-9885-64D3-B7336560F6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A557006-5C35-3DFF-9751-2B7D62E78E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69948D-9CAD-CD71-2E0B-A9A9C214B0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15705-5FD2-48C9-8209-482D7BFF6254}" type="datetimeFigureOut">
              <a:rPr lang="en-US" smtClean="0"/>
              <a:t>12/21/2022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5FF755-663F-20F3-262C-1956B2876B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C8419C-9370-9633-6BBA-B0ABFEDF69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77221-D264-4D21-82F9-65B888122FE9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picture containing shape&#10;&#10;Description automatically generated">
            <a:extLst>
              <a:ext uri="{FF2B5EF4-FFF2-40B4-BE49-F238E27FC236}">
                <a16:creationId xmlns:a16="http://schemas.microsoft.com/office/drawing/2014/main" id="{84C975E2-0216-25C5-70CA-72E475EA6EF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13699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969C30-B4B4-9885-64D3-B7336560F6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A557006-5C35-3DFF-9751-2B7D62E78E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69948D-9CAD-CD71-2E0B-A9A9C214B0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15705-5FD2-48C9-8209-482D7BFF6254}" type="datetimeFigureOut">
              <a:rPr lang="en-US" smtClean="0"/>
              <a:t>12/21/2022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5FF755-663F-20F3-262C-1956B2876B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C8419C-9370-9633-6BBA-B0ABFEDF69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77221-D264-4D21-82F9-65B888122FE9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picture containing shape&#10;&#10;Description automatically generated">
            <a:extLst>
              <a:ext uri="{FF2B5EF4-FFF2-40B4-BE49-F238E27FC236}">
                <a16:creationId xmlns:a16="http://schemas.microsoft.com/office/drawing/2014/main" id="{84C975E2-0216-25C5-70CA-72E475EA6EF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3072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0C2374-FB72-0ED7-036A-254A071F6F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6B626C-E2DC-B7BE-5F07-B98C183C7C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514A90-3568-F779-701F-345958F6D9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15705-5FD2-48C9-8209-482D7BFF6254}" type="datetimeFigureOut">
              <a:rPr lang="en-US" smtClean="0"/>
              <a:t>12/21/2022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2A3A8C-3844-5583-B2D7-9265883403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ECF18E-3535-FC44-4FD0-B6DC247729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77221-D264-4D21-82F9-65B888122F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1742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A96124-C154-F9A0-BBBD-3EC4D71764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F6ED14-909C-362D-4FF4-6BCBE93C1E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C482C5-E662-4E6D-B00A-135F1A930B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15705-5FD2-48C9-8209-482D7BFF6254}" type="datetimeFigureOut">
              <a:rPr lang="en-US" smtClean="0"/>
              <a:t>12/21/2022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01EF13-0BF7-89DA-7C6A-6F8E381919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B4D3AE-8C42-6949-6F7E-211D1311D0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77221-D264-4D21-82F9-65B888122F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2311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FF0E10-8614-3824-6748-FD8360E59F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51D14C-B8B9-3DAC-A9EB-B8DBD10067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B4F298-AA06-9B2E-F0CA-0D8BA54C32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C4F2EE5-E271-86CB-293F-2BF509DD24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15705-5FD2-48C9-8209-482D7BFF6254}" type="datetimeFigureOut">
              <a:rPr lang="en-US" smtClean="0"/>
              <a:t>12/21/2022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85D0EE-3795-11F3-B8A0-0A2BC88288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D44528-CEA9-74A9-D845-4F95204A4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77221-D264-4D21-82F9-65B888122F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5315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631143-3ED5-53D8-6581-59CA25E519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7748B0-897D-7DCE-8CD1-0FB78A2D64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399E8D-9783-F318-56A5-D95B8605EC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6D87AD5-21D2-FCFA-5995-85B71F39E11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5A8756B-9E2A-9EA4-B7CA-EEDD72D8BC5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137BD79-499A-E8D8-D3FF-0F8454CA31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15705-5FD2-48C9-8209-482D7BFF6254}" type="datetimeFigureOut">
              <a:rPr lang="en-US" smtClean="0"/>
              <a:t>12/21/2022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6C8F5ED-23A0-04BF-D040-686752E7EA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BACCB7F-39DA-EA8E-9511-6C4EF5E75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77221-D264-4D21-82F9-65B888122F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7735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204F30-127C-6E63-7B68-4542CDA638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EB76D1D-4AEB-0FC4-BE04-C3EFFDE22A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15705-5FD2-48C9-8209-482D7BFF6254}" type="datetimeFigureOut">
              <a:rPr lang="en-US" smtClean="0"/>
              <a:t>12/21/2022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25D8F01-662E-51E7-B312-8372462E6C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FAE976-0559-10FA-5CBF-B4C1B5E8CA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77221-D264-4D21-82F9-65B888122F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3355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83E3C5A-4AB6-6A51-6183-4C76ACDA8F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AE42E2-7135-17C6-8A42-1E7B4CB0DA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E9824C-7817-794E-220C-BA1815CE6E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B15705-5FD2-48C9-8209-482D7BFF6254}" type="datetimeFigureOut">
              <a:rPr lang="en-US" smtClean="0"/>
              <a:t>12/21/2022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FCA2F3-82FF-12D3-C97C-A38800EAD7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06C819-69B6-B047-C6A5-CA80F521AB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577221-D264-4D21-82F9-65B888122F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099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62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420D0F-A66C-649F-D3D5-BAB45A87F0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784836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252C89"/>
                </a:solidFill>
              </a:rPr>
              <a:t>Welcome</a:t>
            </a:r>
            <a:br>
              <a:rPr lang="en-US" b="1" dirty="0"/>
            </a:br>
            <a:br>
              <a:rPr lang="en-US" dirty="0"/>
            </a:br>
            <a:r>
              <a:rPr lang="en-US" sz="5000" dirty="0">
                <a:solidFill>
                  <a:srgbClr val="252C89"/>
                </a:solidFill>
              </a:rPr>
              <a:t>ECSNA Meeting</a:t>
            </a:r>
            <a:br>
              <a:rPr lang="en-US" sz="5000" dirty="0">
                <a:solidFill>
                  <a:srgbClr val="252C89"/>
                </a:solidFill>
              </a:rPr>
            </a:br>
            <a:r>
              <a:rPr lang="en-US" sz="5000" dirty="0">
                <a:solidFill>
                  <a:srgbClr val="252C89"/>
                </a:solidFill>
              </a:rPr>
              <a:t>December 21, 2022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D6BB74A-E04E-BADC-A9FB-0B8761E0DE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69233" y="5029623"/>
            <a:ext cx="9144000" cy="1655762"/>
          </a:xfrm>
        </p:spPr>
        <p:txBody>
          <a:bodyPr>
            <a:normAutofit/>
          </a:bodyPr>
          <a:lstStyle/>
          <a:p>
            <a:r>
              <a:rPr lang="en-US" sz="3500" b="1" dirty="0">
                <a:solidFill>
                  <a:srgbClr val="252C89"/>
                </a:solidFill>
              </a:rPr>
              <a:t>Presenter: </a:t>
            </a:r>
            <a:r>
              <a:rPr lang="en-US" sz="3500" dirty="0">
                <a:solidFill>
                  <a:srgbClr val="252C89"/>
                </a:solidFill>
              </a:rPr>
              <a:t>Jennifer Polakowski, Assistant Director </a:t>
            </a:r>
          </a:p>
        </p:txBody>
      </p:sp>
    </p:spTree>
    <p:extLst>
      <p:ext uri="{BB962C8B-B14F-4D97-AF65-F5344CB8AC3E}">
        <p14:creationId xmlns:p14="http://schemas.microsoft.com/office/powerpoint/2010/main" val="30904569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A6AF62-2776-2C58-78EE-463AA0D822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58685" y="662473"/>
            <a:ext cx="9144000" cy="746449"/>
          </a:xfrm>
        </p:spPr>
        <p:txBody>
          <a:bodyPr>
            <a:normAutofit fontScale="90000"/>
          </a:bodyPr>
          <a:lstStyle/>
          <a:p>
            <a:r>
              <a:rPr lang="en-US" sz="4500" b="1" dirty="0">
                <a:solidFill>
                  <a:srgbClr val="252C89"/>
                </a:solidFill>
              </a:rPr>
              <a:t>Future of Nursing Report 2020-2030 </a:t>
            </a:r>
            <a:br>
              <a:rPr lang="en-US" sz="4500" b="1" dirty="0">
                <a:solidFill>
                  <a:srgbClr val="252C89"/>
                </a:solidFill>
              </a:rPr>
            </a:br>
            <a:r>
              <a:rPr lang="en-US" sz="4500" b="1" dirty="0">
                <a:solidFill>
                  <a:srgbClr val="252C89"/>
                </a:solidFill>
              </a:rPr>
              <a:t>&amp; Nursing Bill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669832E-9AE5-8291-8EF7-B0A7C76021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6444" y="2425960"/>
            <a:ext cx="4834144" cy="286449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93614D3-9D7B-694F-2386-EB7489A7AD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83971" y="1875453"/>
            <a:ext cx="4412029" cy="4426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9917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6C6260-ED87-5E6D-A5C6-EFBAB550FB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26636" y="334901"/>
            <a:ext cx="9144000" cy="925383"/>
          </a:xfrm>
        </p:spPr>
        <p:txBody>
          <a:bodyPr/>
          <a:lstStyle/>
          <a:p>
            <a:r>
              <a:rPr lang="en-US" b="1" dirty="0">
                <a:solidFill>
                  <a:srgbClr val="252C89"/>
                </a:solidFill>
              </a:rPr>
              <a:t>Communications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6089D3E-D7CC-8BC3-D867-161FEA8F49EE}"/>
              </a:ext>
            </a:extLst>
          </p:cNvPr>
          <p:cNvSpPr txBox="1"/>
          <p:nvPr/>
        </p:nvSpPr>
        <p:spPr>
          <a:xfrm>
            <a:off x="5145211" y="1117415"/>
            <a:ext cx="2425959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dirty="0">
                <a:solidFill>
                  <a:srgbClr val="C030AF"/>
                </a:solidFill>
              </a:rPr>
              <a:t>@NJnew15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5B849CD-599C-A667-AE13-C83180C05D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6602" y="1753487"/>
            <a:ext cx="4649398" cy="352081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0DEBF55-30CF-BAE3-F17F-01468E31564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4564" y="5423482"/>
            <a:ext cx="971549" cy="120795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AD21093-BCDA-F4ED-53C5-729B5B3CF51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52041" y="1789396"/>
            <a:ext cx="3476594" cy="3449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39256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92F2C34D-4ABE-0A20-7796-B7DA9470B38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9205620"/>
              </p:ext>
            </p:extLst>
          </p:nvPr>
        </p:nvGraphicFramePr>
        <p:xfrm>
          <a:off x="2478897" y="1738154"/>
          <a:ext cx="7831429" cy="29501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3" imgW="6393240" imgH="2408040" progId="PBrush">
                  <p:embed/>
                </p:oleObj>
              </mc:Choice>
              <mc:Fallback>
                <p:oleObj name="Bitmap Image" r:id="rId3" imgW="6393240" imgH="2408040" progId="PBrush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92F2C34D-4ABE-0A20-7796-B7DA9470B38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478897" y="1738154"/>
                        <a:ext cx="7831429" cy="29501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827398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D324DB-3656-4D1F-DAEE-CDB63D5852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98171" y="307910"/>
            <a:ext cx="8795657" cy="1658817"/>
          </a:xfrm>
        </p:spPr>
        <p:txBody>
          <a:bodyPr>
            <a:normAutofit fontScale="90000"/>
          </a:bodyPr>
          <a:lstStyle/>
          <a:p>
            <a:pPr algn="l"/>
            <a:r>
              <a:rPr lang="en-US" sz="5400" b="1" dirty="0">
                <a:solidFill>
                  <a:srgbClr val="252C89"/>
                </a:solidFill>
              </a:rPr>
              <a:t>Overview: NJ-Nursing Emotional          </a:t>
            </a:r>
            <a:br>
              <a:rPr lang="en-US" sz="5400" b="1" dirty="0">
                <a:solidFill>
                  <a:srgbClr val="252C89"/>
                </a:solidFill>
              </a:rPr>
            </a:br>
            <a:r>
              <a:rPr lang="en-US" sz="5400" b="1" dirty="0">
                <a:solidFill>
                  <a:srgbClr val="252C89"/>
                </a:solidFill>
              </a:rPr>
              <a:t>                   Well-being Institute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94BDC5A-A1B6-9842-151D-5E0206B037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164702"/>
            <a:ext cx="7265437" cy="4245429"/>
          </a:xfrm>
        </p:spPr>
        <p:txBody>
          <a:bodyPr>
            <a:normAutofit/>
          </a:bodyPr>
          <a:lstStyle/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en-US" b="1" dirty="0">
                <a:solidFill>
                  <a:srgbClr val="252C89"/>
                </a:solidFill>
              </a:rPr>
              <a:t>Launched the Institute in January 2022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dirty="0"/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5CC9CA1-0E16-2858-2FCD-C8F904D38B04}"/>
              </a:ext>
            </a:extLst>
          </p:cNvPr>
          <p:cNvSpPr txBox="1"/>
          <p:nvPr/>
        </p:nvSpPr>
        <p:spPr>
          <a:xfrm>
            <a:off x="1524000" y="2740290"/>
            <a:ext cx="708815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b="1" i="0" dirty="0">
                <a:solidFill>
                  <a:srgbClr val="252C89"/>
                </a:solidFill>
                <a:effectLst/>
                <a:latin typeface="Montserrat" panose="00000500000000000000" pitchFamily="2" charset="0"/>
              </a:rPr>
              <a:t>NJ-NEW Goals:</a:t>
            </a:r>
          </a:p>
          <a:p>
            <a:pPr marL="285750" indent="-285750" fontAlgn="base">
              <a:buFont typeface="Wingdings" panose="05000000000000000000" pitchFamily="2" charset="2"/>
              <a:buChar char="§"/>
            </a:pPr>
            <a:r>
              <a:rPr lang="en-US" b="0" i="0" dirty="0">
                <a:solidFill>
                  <a:srgbClr val="252C89"/>
                </a:solidFill>
                <a:effectLst/>
                <a:latin typeface="Montserrat" panose="00000500000000000000" pitchFamily="2" charset="0"/>
              </a:rPr>
              <a:t>Offer Safe Space for Supportive Discussion</a:t>
            </a:r>
          </a:p>
          <a:p>
            <a:pPr marL="285750" indent="-285750" fontAlgn="base">
              <a:buFont typeface="Wingdings" panose="05000000000000000000" pitchFamily="2" charset="2"/>
              <a:buChar char="§"/>
            </a:pPr>
            <a:r>
              <a:rPr lang="en-US" b="0" i="0" dirty="0">
                <a:solidFill>
                  <a:srgbClr val="252C89"/>
                </a:solidFill>
                <a:effectLst/>
                <a:latin typeface="Montserrat" panose="00000500000000000000" pitchFamily="2" charset="0"/>
              </a:rPr>
              <a:t>Promote Mental Well-being &amp; Self-Care</a:t>
            </a:r>
          </a:p>
          <a:p>
            <a:pPr marL="285750" indent="-285750" fontAlgn="base">
              <a:buFont typeface="Wingdings" panose="05000000000000000000" pitchFamily="2" charset="2"/>
              <a:buChar char="§"/>
            </a:pPr>
            <a:r>
              <a:rPr lang="en-US" b="0" i="0" dirty="0">
                <a:solidFill>
                  <a:srgbClr val="252C89"/>
                </a:solidFill>
                <a:effectLst/>
                <a:latin typeface="Montserrat" panose="00000500000000000000" pitchFamily="2" charset="0"/>
              </a:rPr>
              <a:t>Reduce Burnout</a:t>
            </a:r>
          </a:p>
          <a:p>
            <a:pPr marL="285750" indent="-285750" fontAlgn="base">
              <a:buFont typeface="Wingdings" panose="05000000000000000000" pitchFamily="2" charset="2"/>
              <a:buChar char="§"/>
            </a:pPr>
            <a:r>
              <a:rPr lang="en-US" b="0" i="0" dirty="0">
                <a:solidFill>
                  <a:srgbClr val="252C89"/>
                </a:solidFill>
                <a:effectLst/>
                <a:latin typeface="Montserrat" panose="00000500000000000000" pitchFamily="2" charset="0"/>
              </a:rPr>
              <a:t>Optimize Opportunities to Change Institutional Culture</a:t>
            </a:r>
          </a:p>
          <a:p>
            <a:pPr marL="285750" indent="-285750" fontAlgn="base">
              <a:buFont typeface="Wingdings" panose="05000000000000000000" pitchFamily="2" charset="2"/>
              <a:buChar char="§"/>
            </a:pPr>
            <a:r>
              <a:rPr lang="en-US" b="0" i="0" dirty="0">
                <a:solidFill>
                  <a:srgbClr val="252C89"/>
                </a:solidFill>
                <a:effectLst/>
                <a:latin typeface="Montserrat" panose="00000500000000000000" pitchFamily="2" charset="0"/>
              </a:rPr>
              <a:t>Normalize Sharing of Emotional Experiences</a:t>
            </a:r>
          </a:p>
          <a:p>
            <a:pPr marL="285750" indent="-285750" fontAlgn="base">
              <a:buFont typeface="Wingdings" panose="05000000000000000000" pitchFamily="2" charset="2"/>
              <a:buChar char="§"/>
            </a:pPr>
            <a:r>
              <a:rPr lang="en-US" b="0" i="0" dirty="0">
                <a:solidFill>
                  <a:srgbClr val="252C89"/>
                </a:solidFill>
                <a:effectLst/>
                <a:latin typeface="Montserrat" panose="00000500000000000000" pitchFamily="2" charset="0"/>
              </a:rPr>
              <a:t>Promote a Resilient &amp; Emotionally Healthy Nursing Workforce</a:t>
            </a:r>
          </a:p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CE413A7-8580-F203-3C14-523E3D43CC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12155" y="4287416"/>
            <a:ext cx="3143324" cy="2401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799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B9E8F7-A16C-2AFF-6E33-E060AB6A50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30694" y="475861"/>
            <a:ext cx="9144000" cy="720110"/>
          </a:xfrm>
        </p:spPr>
        <p:txBody>
          <a:bodyPr>
            <a:normAutofit fontScale="90000"/>
          </a:bodyPr>
          <a:lstStyle/>
          <a:p>
            <a:r>
              <a:rPr lang="en-US" sz="5400" b="1" dirty="0">
                <a:solidFill>
                  <a:srgbClr val="252C89"/>
                </a:solidFill>
              </a:rPr>
              <a:t>Interventions / Programs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44E3EC4-3A5F-8067-A22C-606D45324CD9}"/>
              </a:ext>
            </a:extLst>
          </p:cNvPr>
          <p:cNvSpPr txBox="1"/>
          <p:nvPr/>
        </p:nvSpPr>
        <p:spPr>
          <a:xfrm>
            <a:off x="2108720" y="1418592"/>
            <a:ext cx="7597450" cy="38164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en-US" sz="2200" b="1" dirty="0">
                <a:solidFill>
                  <a:srgbClr val="252C89"/>
                </a:solidFill>
              </a:rPr>
              <a:t>Current</a:t>
            </a:r>
          </a:p>
          <a:p>
            <a:pPr marL="800100" lvl="1" indent="-342900" algn="l">
              <a:buFont typeface="Wingdings" panose="05000000000000000000" pitchFamily="2" charset="2"/>
              <a:buChar char="§"/>
            </a:pPr>
            <a:r>
              <a:rPr lang="en-US" sz="2200" dirty="0">
                <a:solidFill>
                  <a:srgbClr val="252C89"/>
                </a:solidFill>
              </a:rPr>
              <a:t>Virtual Schwartz Rounds (VSR)</a:t>
            </a:r>
          </a:p>
          <a:p>
            <a:pPr marL="800100" lvl="1" indent="-342900" algn="l">
              <a:buFont typeface="Wingdings" panose="05000000000000000000" pitchFamily="2" charset="2"/>
              <a:buChar char="§"/>
            </a:pPr>
            <a:r>
              <a:rPr lang="en-US" sz="2200" dirty="0">
                <a:solidFill>
                  <a:srgbClr val="252C89"/>
                </a:solidFill>
              </a:rPr>
              <a:t>Stress First Aid (SFA)</a:t>
            </a:r>
          </a:p>
          <a:p>
            <a:pPr marL="800100" lvl="1" indent="-342900" algn="l">
              <a:buFont typeface="Wingdings" panose="05000000000000000000" pitchFamily="2" charset="2"/>
              <a:buChar char="§"/>
            </a:pPr>
            <a:r>
              <a:rPr lang="en-US" sz="2200" dirty="0">
                <a:solidFill>
                  <a:srgbClr val="252C89"/>
                </a:solidFill>
              </a:rPr>
              <a:t>Nurse2Nurse Helpline (N2N)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200" dirty="0">
                <a:solidFill>
                  <a:srgbClr val="252C89"/>
                </a:solidFill>
              </a:rPr>
              <a:t>Pilot- Peer to Peer App (</a:t>
            </a:r>
            <a:r>
              <a:rPr lang="en-US" sz="2200" dirty="0" err="1">
                <a:solidFill>
                  <a:srgbClr val="252C89"/>
                </a:solidFill>
              </a:rPr>
              <a:t>Dugri</a:t>
            </a:r>
            <a:r>
              <a:rPr lang="en-US" sz="2200" dirty="0">
                <a:solidFill>
                  <a:srgbClr val="252C89"/>
                </a:solidFill>
              </a:rPr>
              <a:t>)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en-US" sz="2200" b="1" dirty="0">
                <a:solidFill>
                  <a:srgbClr val="252C89"/>
                </a:solidFill>
              </a:rPr>
              <a:t>Future </a:t>
            </a:r>
          </a:p>
          <a:p>
            <a:pPr marL="800100" lvl="1" indent="-342900" algn="l">
              <a:buFont typeface="Wingdings" panose="05000000000000000000" pitchFamily="2" charset="2"/>
              <a:buChar char="§"/>
            </a:pPr>
            <a:r>
              <a:rPr lang="en-US" sz="2200" dirty="0">
                <a:solidFill>
                  <a:srgbClr val="252C89"/>
                </a:solidFill>
              </a:rPr>
              <a:t>Well-being Hub (WBH)</a:t>
            </a:r>
          </a:p>
          <a:p>
            <a:pPr marL="800100" lvl="1" indent="-342900" algn="l">
              <a:buFont typeface="Wingdings" panose="05000000000000000000" pitchFamily="2" charset="2"/>
              <a:buChar char="§"/>
            </a:pPr>
            <a:r>
              <a:rPr lang="en-US" sz="2200" dirty="0">
                <a:solidFill>
                  <a:srgbClr val="252C89"/>
                </a:solidFill>
              </a:rPr>
              <a:t>Repository of resources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en-US" sz="2200" b="1" dirty="0">
                <a:solidFill>
                  <a:srgbClr val="252C89"/>
                </a:solidFill>
              </a:rPr>
              <a:t>Future of Nursing Report 2020-2030 / Nursing Bill</a:t>
            </a:r>
          </a:p>
          <a:p>
            <a:pPr marL="800100" lvl="1" indent="-342900" algn="l">
              <a:buFont typeface="Wingdings" panose="05000000000000000000" pitchFamily="2" charset="2"/>
              <a:buChar char="§"/>
            </a:pPr>
            <a:r>
              <a:rPr lang="en-US" sz="2200" dirty="0">
                <a:solidFill>
                  <a:srgbClr val="252C89"/>
                </a:solidFill>
              </a:rPr>
              <a:t>Recommendation 3.7, 3.9 &amp; 3.10</a:t>
            </a:r>
          </a:p>
          <a:p>
            <a:pPr marL="800100" lvl="1" indent="-342900" algn="l">
              <a:buFont typeface="Wingdings" panose="05000000000000000000" pitchFamily="2" charset="2"/>
              <a:buChar char="§"/>
            </a:pPr>
            <a:r>
              <a:rPr lang="en-US" sz="2200" dirty="0">
                <a:solidFill>
                  <a:srgbClr val="252C89"/>
                </a:solidFill>
              </a:rPr>
              <a:t>S2528/A4325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9FAD661-71D9-EE94-36EF-251E36853A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70735" y="5514133"/>
            <a:ext cx="1865754" cy="113613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86204CF-2BF5-5F3E-67B2-235B89F0C1A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0676" y="5390031"/>
            <a:ext cx="1703796" cy="1384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1251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F4E67C-09BD-96B8-B496-E4D82B81A6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30694" y="0"/>
            <a:ext cx="9144000" cy="1205302"/>
          </a:xfrm>
        </p:spPr>
        <p:txBody>
          <a:bodyPr>
            <a:normAutofit/>
          </a:bodyPr>
          <a:lstStyle/>
          <a:p>
            <a:r>
              <a:rPr lang="en-US" sz="5400" b="1" dirty="0">
                <a:solidFill>
                  <a:srgbClr val="252C89"/>
                </a:solidFill>
              </a:rPr>
              <a:t>Virtual Schwartz Rounds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32214E3-97C4-0CAF-38F0-7AEB463E78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67097" y="1404468"/>
            <a:ext cx="5138058" cy="4049064"/>
          </a:xfrm>
        </p:spPr>
        <p:txBody>
          <a:bodyPr>
            <a:normAutofit/>
          </a:bodyPr>
          <a:lstStyle/>
          <a:p>
            <a:pPr marL="285750" marR="0" indent="-28575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252C89"/>
                </a:solidFill>
                <a:effectLst/>
                <a:latin typeface="Cambria" panose="02040503050406030204" pitchFamily="18" charset="0"/>
                <a:ea typeface="MS Mincho" panose="02020609040205080304" pitchFamily="49" charset="-128"/>
                <a:cs typeface="Cambria" panose="02040503050406030204" pitchFamily="18" charset="0"/>
              </a:rPr>
              <a:t>Utilizing </a:t>
            </a:r>
            <a:r>
              <a:rPr lang="en-US" sz="1800" b="1" dirty="0">
                <a:solidFill>
                  <a:srgbClr val="252C89"/>
                </a:solidFill>
                <a:effectLst/>
                <a:latin typeface="Cambria" panose="02040503050406030204" pitchFamily="18" charset="0"/>
                <a:ea typeface="MS Mincho" panose="02020609040205080304" pitchFamily="49" charset="-128"/>
                <a:cs typeface="Cambria" panose="02040503050406030204" pitchFamily="18" charset="0"/>
              </a:rPr>
              <a:t>two facilitators </a:t>
            </a:r>
            <a:r>
              <a:rPr lang="en-US" sz="1800" dirty="0">
                <a:solidFill>
                  <a:srgbClr val="252C89"/>
                </a:solidFill>
                <a:effectLst/>
                <a:latin typeface="Cambria" panose="02040503050406030204" pitchFamily="18" charset="0"/>
                <a:ea typeface="MS Mincho" panose="02020609040205080304" pitchFamily="49" charset="-128"/>
                <a:cs typeface="Cambria" panose="02040503050406030204" pitchFamily="18" charset="0"/>
              </a:rPr>
              <a:t>to guide discussion, the sessions have </a:t>
            </a:r>
            <a:r>
              <a:rPr lang="en-US" sz="1800" dirty="0">
                <a:solidFill>
                  <a:srgbClr val="252C89"/>
                </a:solidFill>
                <a:latin typeface="Cambria" panose="02040503050406030204" pitchFamily="18" charset="0"/>
                <a:ea typeface="MS Mincho" panose="02020609040205080304" pitchFamily="49" charset="-128"/>
                <a:cs typeface="Cambria" panose="02040503050406030204" pitchFamily="18" charset="0"/>
              </a:rPr>
              <a:t>a </a:t>
            </a:r>
            <a:r>
              <a:rPr lang="en-US" sz="1800" dirty="0">
                <a:solidFill>
                  <a:srgbClr val="252C89"/>
                </a:solidFill>
                <a:effectLst/>
                <a:latin typeface="Cambria" panose="02040503050406030204" pitchFamily="18" charset="0"/>
                <a:ea typeface="MS Mincho" panose="02020609040205080304" pitchFamily="49" charset="-128"/>
                <a:cs typeface="Cambria" panose="02040503050406030204" pitchFamily="18" charset="0"/>
              </a:rPr>
              <a:t>format where </a:t>
            </a:r>
            <a:r>
              <a:rPr lang="en-US" sz="1800" b="1" dirty="0">
                <a:solidFill>
                  <a:srgbClr val="252C89"/>
                </a:solidFill>
                <a:effectLst/>
                <a:latin typeface="Cambria" panose="02040503050406030204" pitchFamily="18" charset="0"/>
                <a:ea typeface="MS Mincho" panose="02020609040205080304" pitchFamily="49" charset="-128"/>
                <a:cs typeface="Cambria" panose="02040503050406030204" pitchFamily="18" charset="0"/>
              </a:rPr>
              <a:t>two nurse panelist </a:t>
            </a:r>
            <a:r>
              <a:rPr lang="en-US" sz="1800" dirty="0">
                <a:solidFill>
                  <a:srgbClr val="252C89"/>
                </a:solidFill>
                <a:effectLst/>
                <a:latin typeface="Cambria" panose="02040503050406030204" pitchFamily="18" charset="0"/>
                <a:ea typeface="MS Mincho" panose="02020609040205080304" pitchFamily="49" charset="-128"/>
                <a:cs typeface="Cambria" panose="02040503050406030204" pitchFamily="18" charset="0"/>
              </a:rPr>
              <a:t>share their </a:t>
            </a:r>
            <a:r>
              <a:rPr lang="en-US" sz="1800" b="1" dirty="0">
                <a:solidFill>
                  <a:srgbClr val="252C89"/>
                </a:solidFill>
                <a:effectLst/>
                <a:latin typeface="Cambria" panose="02040503050406030204" pitchFamily="18" charset="0"/>
                <a:ea typeface="MS Mincho" panose="02020609040205080304" pitchFamily="49" charset="-128"/>
                <a:cs typeface="Cambria" panose="02040503050406030204" pitchFamily="18" charset="0"/>
              </a:rPr>
              <a:t>story</a:t>
            </a:r>
            <a:r>
              <a:rPr lang="en-US" sz="1800" dirty="0">
                <a:solidFill>
                  <a:srgbClr val="252C89"/>
                </a:solidFill>
                <a:effectLst/>
                <a:latin typeface="Cambria" panose="02040503050406030204" pitchFamily="18" charset="0"/>
                <a:ea typeface="MS Mincho" panose="02020609040205080304" pitchFamily="49" charset="-128"/>
                <a:cs typeface="Cambria" panose="02040503050406030204" pitchFamily="18" charset="0"/>
              </a:rPr>
              <a:t> around a theme to spur  discussion between those in attendance. </a:t>
            </a:r>
          </a:p>
          <a:p>
            <a:pPr marL="285750" marR="0" indent="-28575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800" dirty="0">
              <a:solidFill>
                <a:srgbClr val="252C89"/>
              </a:solidFill>
              <a:effectLst/>
              <a:latin typeface="Cambria" panose="02040503050406030204" pitchFamily="18" charset="0"/>
              <a:ea typeface="MS Mincho" panose="02020609040205080304" pitchFamily="49" charset="-128"/>
              <a:cs typeface="Cambria" panose="02040503050406030204" pitchFamily="18" charset="0"/>
            </a:endParaRPr>
          </a:p>
          <a:p>
            <a:pPr marL="285750" marR="0" indent="-28575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252C89"/>
                </a:solidFill>
                <a:effectLst/>
                <a:latin typeface="Cambria" panose="02040503050406030204" pitchFamily="18" charset="0"/>
                <a:ea typeface="MS Mincho" panose="02020609040205080304" pitchFamily="49" charset="-128"/>
                <a:cs typeface="Cambria" panose="02040503050406030204" pitchFamily="18" charset="0"/>
              </a:rPr>
              <a:t> </a:t>
            </a:r>
            <a:r>
              <a:rPr lang="en-US" sz="1800" b="1" dirty="0">
                <a:solidFill>
                  <a:srgbClr val="252C89"/>
                </a:solidFill>
                <a:latin typeface="Cambria" panose="02040503050406030204" pitchFamily="18" charset="0"/>
                <a:ea typeface="MS Mincho" panose="02020609040205080304" pitchFamily="49" charset="-128"/>
                <a:cs typeface="Cambria" panose="02040503050406030204" pitchFamily="18" charset="0"/>
              </a:rPr>
              <a:t>O</a:t>
            </a:r>
            <a:r>
              <a:rPr lang="en-US" sz="1800" b="1" dirty="0">
                <a:solidFill>
                  <a:srgbClr val="252C89"/>
                </a:solidFill>
                <a:effectLst/>
                <a:latin typeface="Cambria" panose="02040503050406030204" pitchFamily="18" charset="0"/>
                <a:ea typeface="MS Mincho" panose="02020609040205080304" pitchFamily="49" charset="-128"/>
                <a:cs typeface="Cambria" panose="02040503050406030204" pitchFamily="18" charset="0"/>
              </a:rPr>
              <a:t>ne-hour sessions </a:t>
            </a:r>
            <a:r>
              <a:rPr lang="en-US" sz="1800" dirty="0">
                <a:solidFill>
                  <a:srgbClr val="252C89"/>
                </a:solidFill>
                <a:latin typeface="Cambria" panose="02040503050406030204" pitchFamily="18" charset="0"/>
                <a:ea typeface="MS Mincho" panose="02020609040205080304" pitchFamily="49" charset="-128"/>
                <a:cs typeface="Cambria" panose="02040503050406030204" pitchFamily="18" charset="0"/>
              </a:rPr>
              <a:t>held</a:t>
            </a:r>
            <a:r>
              <a:rPr lang="en-US" sz="1800" b="1" dirty="0">
                <a:solidFill>
                  <a:srgbClr val="252C89"/>
                </a:solidFill>
                <a:latin typeface="Cambria" panose="02040503050406030204" pitchFamily="18" charset="0"/>
                <a:ea typeface="MS Mincho" panose="02020609040205080304" pitchFamily="49" charset="-128"/>
                <a:cs typeface="Cambria" panose="02040503050406030204" pitchFamily="18" charset="0"/>
              </a:rPr>
              <a:t> monthly</a:t>
            </a:r>
            <a:r>
              <a:rPr lang="en-US" sz="1800" b="1" dirty="0">
                <a:solidFill>
                  <a:srgbClr val="252C89"/>
                </a:solidFill>
                <a:effectLst/>
                <a:latin typeface="Cambria" panose="02040503050406030204" pitchFamily="18" charset="0"/>
                <a:ea typeface="MS Mincho" panose="02020609040205080304" pitchFamily="49" charset="-128"/>
                <a:cs typeface="Cambria" panose="02040503050406030204" pitchFamily="18" charset="0"/>
              </a:rPr>
              <a:t> </a:t>
            </a:r>
            <a:r>
              <a:rPr lang="en-US" sz="1800" dirty="0">
                <a:solidFill>
                  <a:srgbClr val="252C89"/>
                </a:solidFill>
                <a:effectLst/>
                <a:latin typeface="Cambria" panose="02040503050406030204" pitchFamily="18" charset="0"/>
                <a:ea typeface="MS Mincho" panose="02020609040205080304" pitchFamily="49" charset="-128"/>
                <a:cs typeface="Cambria" panose="02040503050406030204" pitchFamily="18" charset="0"/>
              </a:rPr>
              <a:t>via zoom. </a:t>
            </a:r>
          </a:p>
          <a:p>
            <a:pPr marL="285750" marR="0" indent="-28575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800" dirty="0">
              <a:solidFill>
                <a:srgbClr val="252C89"/>
              </a:solidFill>
              <a:effectLst/>
              <a:latin typeface="Cambria" panose="02040503050406030204" pitchFamily="18" charset="0"/>
              <a:ea typeface="MS Mincho" panose="02020609040205080304" pitchFamily="49" charset="-128"/>
              <a:cs typeface="Cambria" panose="02040503050406030204" pitchFamily="18" charset="0"/>
            </a:endParaRPr>
          </a:p>
          <a:p>
            <a:pPr marL="285750" marR="0" indent="-28575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252C89"/>
                </a:solidFill>
                <a:effectLst/>
                <a:latin typeface="Cambria" panose="02040503050406030204" pitchFamily="18" charset="0"/>
                <a:ea typeface="MS Mincho" panose="02020609040205080304" pitchFamily="49" charset="-128"/>
                <a:cs typeface="Cambria" panose="02040503050406030204" pitchFamily="18" charset="0"/>
              </a:rPr>
              <a:t>They provide a forum for </a:t>
            </a:r>
            <a:r>
              <a:rPr lang="en-US" sz="1800" b="1" dirty="0">
                <a:solidFill>
                  <a:srgbClr val="252C89"/>
                </a:solidFill>
                <a:effectLst/>
                <a:latin typeface="Cambria" panose="02040503050406030204" pitchFamily="18" charset="0"/>
                <a:ea typeface="MS Mincho" panose="02020609040205080304" pitchFamily="49" charset="-128"/>
                <a:cs typeface="Cambria" panose="02040503050406030204" pitchFamily="18" charset="0"/>
              </a:rPr>
              <a:t>connecting</a:t>
            </a:r>
            <a:r>
              <a:rPr lang="en-US" sz="1800" dirty="0">
                <a:solidFill>
                  <a:srgbClr val="252C89"/>
                </a:solidFill>
                <a:effectLst/>
                <a:latin typeface="Cambria" panose="02040503050406030204" pitchFamily="18" charset="0"/>
                <a:ea typeface="MS Mincho" panose="02020609040205080304" pitchFamily="49" charset="-128"/>
                <a:cs typeface="Cambria" panose="02040503050406030204" pitchFamily="18" charset="0"/>
              </a:rPr>
              <a:t> with </a:t>
            </a:r>
            <a:r>
              <a:rPr lang="en-US" sz="1800" b="1" dirty="0">
                <a:solidFill>
                  <a:srgbClr val="252C89"/>
                </a:solidFill>
                <a:effectLst/>
                <a:latin typeface="Cambria" panose="02040503050406030204" pitchFamily="18" charset="0"/>
                <a:ea typeface="MS Mincho" panose="02020609040205080304" pitchFamily="49" charset="-128"/>
                <a:cs typeface="Cambria" panose="02040503050406030204" pitchFamily="18" charset="0"/>
              </a:rPr>
              <a:t>peers</a:t>
            </a:r>
            <a:r>
              <a:rPr lang="en-US" sz="1800" dirty="0">
                <a:solidFill>
                  <a:srgbClr val="252C89"/>
                </a:solidFill>
                <a:effectLst/>
                <a:latin typeface="Cambria" panose="02040503050406030204" pitchFamily="18" charset="0"/>
                <a:ea typeface="MS Mincho" panose="02020609040205080304" pitchFamily="49" charset="-128"/>
                <a:cs typeface="Cambria" panose="02040503050406030204" pitchFamily="18" charset="0"/>
              </a:rPr>
              <a:t> facing challenging experiences while trying to </a:t>
            </a:r>
            <a:r>
              <a:rPr lang="en-US" sz="1800" b="1" dirty="0">
                <a:solidFill>
                  <a:srgbClr val="252C89"/>
                </a:solidFill>
                <a:effectLst/>
                <a:latin typeface="Cambria" panose="02040503050406030204" pitchFamily="18" charset="0"/>
                <a:ea typeface="MS Mincho" panose="02020609040205080304" pitchFamily="49" charset="-128"/>
                <a:cs typeface="Cambria" panose="02040503050406030204" pitchFamily="18" charset="0"/>
              </a:rPr>
              <a:t>care</a:t>
            </a:r>
            <a:r>
              <a:rPr lang="en-US" sz="1800" dirty="0">
                <a:solidFill>
                  <a:srgbClr val="252C89"/>
                </a:solidFill>
                <a:effectLst/>
                <a:latin typeface="Cambria" panose="02040503050406030204" pitchFamily="18" charset="0"/>
                <a:ea typeface="MS Mincho" panose="02020609040205080304" pitchFamily="49" charset="-128"/>
                <a:cs typeface="Cambria" panose="02040503050406030204" pitchFamily="18" charset="0"/>
              </a:rPr>
              <a:t> for </a:t>
            </a:r>
            <a:r>
              <a:rPr lang="en-US" sz="1800" b="1" dirty="0">
                <a:solidFill>
                  <a:srgbClr val="252C89"/>
                </a:solidFill>
                <a:effectLst/>
                <a:latin typeface="Cambria" panose="02040503050406030204" pitchFamily="18" charset="0"/>
                <a:ea typeface="MS Mincho" panose="02020609040205080304" pitchFamily="49" charset="-128"/>
                <a:cs typeface="Cambria" panose="02040503050406030204" pitchFamily="18" charset="0"/>
              </a:rPr>
              <a:t>themselves and others</a:t>
            </a:r>
            <a:r>
              <a:rPr lang="en-US" sz="1800" dirty="0">
                <a:solidFill>
                  <a:srgbClr val="252C89"/>
                </a:solidFill>
                <a:effectLst/>
                <a:latin typeface="Cambria" panose="02040503050406030204" pitchFamily="18" charset="0"/>
                <a:ea typeface="MS Mincho" panose="02020609040205080304" pitchFamily="49" charset="-128"/>
                <a:cs typeface="Cambria" panose="02040503050406030204" pitchFamily="18" charset="0"/>
              </a:rPr>
              <a:t>. </a:t>
            </a:r>
          </a:p>
          <a:p>
            <a:pPr marR="0" algn="just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252C89"/>
              </a:solidFill>
              <a:effectLst/>
              <a:latin typeface="Cambria" panose="02040503050406030204" pitchFamily="18" charset="0"/>
              <a:ea typeface="MS Mincho" panose="02020609040205080304" pitchFamily="49" charset="-128"/>
              <a:cs typeface="Cambria" panose="02040503050406030204" pitchFamily="18" charset="0"/>
            </a:endParaRPr>
          </a:p>
          <a:p>
            <a:pPr marL="285750" marR="0" indent="-28575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252C89"/>
                </a:solidFill>
                <a:effectLst/>
                <a:latin typeface="Cambria" panose="02040503050406030204" pitchFamily="18" charset="0"/>
                <a:ea typeface="MS Mincho" panose="02020609040205080304" pitchFamily="49" charset="-128"/>
                <a:cs typeface="Cambria" panose="02040503050406030204" pitchFamily="18" charset="0"/>
              </a:rPr>
              <a:t>They are opportunities to </a:t>
            </a:r>
            <a:r>
              <a:rPr lang="en-US" sz="1800" b="1" dirty="0">
                <a:solidFill>
                  <a:srgbClr val="252C89"/>
                </a:solidFill>
                <a:effectLst/>
                <a:latin typeface="Cambria" panose="02040503050406030204" pitchFamily="18" charset="0"/>
                <a:ea typeface="MS Mincho" panose="02020609040205080304" pitchFamily="49" charset="-128"/>
                <a:cs typeface="Cambria" panose="02040503050406030204" pitchFamily="18" charset="0"/>
              </a:rPr>
              <a:t>share</a:t>
            </a:r>
            <a:r>
              <a:rPr lang="en-US" sz="1800" dirty="0">
                <a:solidFill>
                  <a:srgbClr val="252C89"/>
                </a:solidFill>
                <a:effectLst/>
                <a:latin typeface="Cambria" panose="02040503050406030204" pitchFamily="18" charset="0"/>
                <a:ea typeface="MS Mincho" panose="02020609040205080304" pitchFamily="49" charset="-128"/>
                <a:cs typeface="Cambria" panose="02040503050406030204" pitchFamily="18" charset="0"/>
              </a:rPr>
              <a:t> about difficult or uplifting experiences, to offer and to </a:t>
            </a:r>
            <a:r>
              <a:rPr lang="en-US" sz="1800" b="1" dirty="0">
                <a:solidFill>
                  <a:srgbClr val="252C89"/>
                </a:solidFill>
                <a:effectLst/>
                <a:latin typeface="Cambria" panose="02040503050406030204" pitchFamily="18" charset="0"/>
                <a:ea typeface="MS Mincho" panose="02020609040205080304" pitchFamily="49" charset="-128"/>
                <a:cs typeface="Cambria" panose="02040503050406030204" pitchFamily="18" charset="0"/>
              </a:rPr>
              <a:t>receive support</a:t>
            </a:r>
            <a:r>
              <a:rPr lang="en-US" sz="1800" dirty="0">
                <a:solidFill>
                  <a:srgbClr val="252C89"/>
                </a:solidFill>
                <a:effectLst/>
                <a:latin typeface="Cambria" panose="02040503050406030204" pitchFamily="18" charset="0"/>
                <a:ea typeface="MS Mincho" panose="02020609040205080304" pitchFamily="49" charset="-128"/>
                <a:cs typeface="Cambria" panose="02040503050406030204" pitchFamily="18" charset="0"/>
              </a:rPr>
              <a:t>, and to </a:t>
            </a:r>
            <a:r>
              <a:rPr lang="en-US" sz="1800" b="1" dirty="0">
                <a:solidFill>
                  <a:srgbClr val="252C89"/>
                </a:solidFill>
                <a:effectLst/>
                <a:latin typeface="Cambria" panose="02040503050406030204" pitchFamily="18" charset="0"/>
                <a:ea typeface="MS Mincho" panose="02020609040205080304" pitchFamily="49" charset="-128"/>
                <a:cs typeface="Cambria" panose="02040503050406030204" pitchFamily="18" charset="0"/>
              </a:rPr>
              <a:t>decrease a sense of isolation.</a:t>
            </a:r>
            <a:endParaRPr lang="en-US" sz="1800" b="1" dirty="0">
              <a:solidFill>
                <a:srgbClr val="252C89"/>
              </a:solidFill>
              <a:effectLst/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mbria" panose="02040503050406030204" pitchFamily="18" charset="0"/>
                <a:ea typeface="MS Mincho" panose="02020609040205080304" pitchFamily="49" charset="-128"/>
                <a:cs typeface="Cambria" panose="02040503050406030204" pitchFamily="18" charset="0"/>
              </a:rPr>
              <a:t> </a:t>
            </a:r>
            <a:endParaRPr lang="en-US" sz="1800" dirty="0">
              <a:effectLst/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576B934-676A-5C86-2CB2-17460249B23D}"/>
              </a:ext>
            </a:extLst>
          </p:cNvPr>
          <p:cNvSpPr txBox="1"/>
          <p:nvPr/>
        </p:nvSpPr>
        <p:spPr>
          <a:xfrm>
            <a:off x="6794241" y="1769260"/>
            <a:ext cx="5138058" cy="2431435"/>
          </a:xfrm>
          <a:prstGeom prst="rect">
            <a:avLst/>
          </a:prstGeom>
          <a:solidFill>
            <a:srgbClr val="C030AF"/>
          </a:solidFill>
        </p:spPr>
        <p:txBody>
          <a:bodyPr wrap="square">
            <a:spAutoFit/>
          </a:bodyPr>
          <a:lstStyle/>
          <a:p>
            <a:pPr algn="ctr"/>
            <a:r>
              <a:rPr lang="en-US" sz="2600" b="1" u="sng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Past </a:t>
            </a:r>
            <a:r>
              <a:rPr lang="en-US" sz="2600" b="1" u="sng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Themes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Giving Grace to Yourself</a:t>
            </a:r>
            <a:endParaRPr lang="en-US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Leading Through the Changing Role of the School Nurse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Navigating Family / Caregivers and Administration Expectations</a:t>
            </a:r>
            <a:endParaRPr lang="en-US" sz="1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Celebrating the Micro Moments to Reduce Stress</a:t>
            </a:r>
            <a:endParaRPr lang="en-US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Hopes for the Upcoming School Year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18935DC-517D-D7EB-681A-363CC04B33B2}"/>
              </a:ext>
            </a:extLst>
          </p:cNvPr>
          <p:cNvSpPr txBox="1"/>
          <p:nvPr/>
        </p:nvSpPr>
        <p:spPr>
          <a:xfrm>
            <a:off x="5984344" y="4764653"/>
            <a:ext cx="4940559" cy="12875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2" algn="just">
              <a:lnSpc>
                <a:spcPct val="110000"/>
              </a:lnSpc>
              <a:spcBef>
                <a:spcPts val="0"/>
              </a:spcBef>
            </a:pPr>
            <a:r>
              <a:rPr lang="en-US" b="1" dirty="0">
                <a:solidFill>
                  <a:srgbClr val="000099"/>
                </a:solidFill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           </a:t>
            </a:r>
            <a:r>
              <a:rPr lang="en-US" b="1" u="sng" dirty="0">
                <a:solidFill>
                  <a:srgbClr val="000099"/>
                </a:solidFill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Upcoming Session</a:t>
            </a:r>
          </a:p>
          <a:p>
            <a:pPr lvl="2" algn="just">
              <a:lnSpc>
                <a:spcPct val="110000"/>
              </a:lnSpc>
              <a:spcBef>
                <a:spcPts val="0"/>
              </a:spcBef>
            </a:pPr>
            <a:r>
              <a:rPr lang="en-US" b="1" dirty="0">
                <a:solidFill>
                  <a:srgbClr val="000099"/>
                </a:solidFill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January 19, 2023 </a:t>
            </a:r>
            <a:r>
              <a:rPr lang="en-US" dirty="0">
                <a:solidFill>
                  <a:srgbClr val="000099"/>
                </a:solidFill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at 4pm-5pm</a:t>
            </a:r>
            <a:endParaRPr lang="en-US" i="1" dirty="0">
              <a:solidFill>
                <a:srgbClr val="000099"/>
              </a:solidFill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2" algn="just">
              <a:lnSpc>
                <a:spcPct val="110000"/>
              </a:lnSpc>
              <a:spcBef>
                <a:spcPts val="0"/>
              </a:spcBef>
            </a:pPr>
            <a:r>
              <a:rPr lang="en-US" b="1" dirty="0">
                <a:solidFill>
                  <a:srgbClr val="000099"/>
                </a:solidFill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Theme:</a:t>
            </a:r>
            <a:r>
              <a:rPr lang="en-US" dirty="0">
                <a:solidFill>
                  <a:srgbClr val="000099"/>
                </a:solidFill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i="1" dirty="0">
                <a:solidFill>
                  <a:srgbClr val="000099"/>
                </a:solidFill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Hopeful for the New Year: </a:t>
            </a:r>
          </a:p>
          <a:p>
            <a:pPr lvl="2" algn="just">
              <a:lnSpc>
                <a:spcPct val="110000"/>
              </a:lnSpc>
              <a:spcBef>
                <a:spcPts val="0"/>
              </a:spcBef>
            </a:pPr>
            <a:r>
              <a:rPr lang="en-US" i="1" dirty="0">
                <a:solidFill>
                  <a:srgbClr val="000099"/>
                </a:solidFill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           Creating Positive Intentions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CA9305C-783C-3D9E-5239-AA1E7AEE04AE}"/>
              </a:ext>
            </a:extLst>
          </p:cNvPr>
          <p:cNvGrpSpPr/>
          <p:nvPr/>
        </p:nvGrpSpPr>
        <p:grpSpPr>
          <a:xfrm>
            <a:off x="2023965" y="5057597"/>
            <a:ext cx="3922435" cy="1800403"/>
            <a:chOff x="1752600" y="4893460"/>
            <a:chExt cx="4008120" cy="1751180"/>
          </a:xfrm>
        </p:grpSpPr>
        <p:sp>
          <p:nvSpPr>
            <p:cNvPr id="6" name="Explosion: 14 Points 5">
              <a:extLst>
                <a:ext uri="{FF2B5EF4-FFF2-40B4-BE49-F238E27FC236}">
                  <a16:creationId xmlns:a16="http://schemas.microsoft.com/office/drawing/2014/main" id="{14A2C99D-529D-B51D-B02C-8A10CB639A8A}"/>
                </a:ext>
              </a:extLst>
            </p:cNvPr>
            <p:cNvSpPr/>
            <p:nvPr/>
          </p:nvSpPr>
          <p:spPr>
            <a:xfrm>
              <a:off x="1752600" y="4893460"/>
              <a:ext cx="4008120" cy="1751180"/>
            </a:xfrm>
            <a:prstGeom prst="irregularSeal2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9C39ABE-8FAF-A1AE-F5CC-FEDDD3BB71CF}"/>
                </a:ext>
              </a:extLst>
            </p:cNvPr>
            <p:cNvSpPr txBox="1"/>
            <p:nvPr/>
          </p:nvSpPr>
          <p:spPr>
            <a:xfrm rot="20775024">
              <a:off x="2271847" y="5602115"/>
              <a:ext cx="27736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252C89"/>
                  </a:solidFill>
                </a:rPr>
                <a:t>Panelists Needed for 2023 </a:t>
              </a: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9E2A5785-C8B1-0254-8E01-2BABA099A4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2193" y="4793050"/>
            <a:ext cx="1035549" cy="1287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5839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FB8860-EC55-F27A-2798-F3E7F50C3A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6407020" cy="2387600"/>
          </a:xfrm>
        </p:spPr>
        <p:txBody>
          <a:bodyPr>
            <a:normAutofit/>
          </a:bodyPr>
          <a:lstStyle/>
          <a:p>
            <a:pPr algn="l"/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b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AE5459-C0C1-6434-E887-815367EF36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39060"/>
            <a:ext cx="9144000" cy="1655762"/>
          </a:xfrm>
        </p:spPr>
        <p:txBody>
          <a:bodyPr>
            <a:normAutofit/>
          </a:bodyPr>
          <a:lstStyle/>
          <a:p>
            <a:pPr>
              <a:spcBef>
                <a:spcPct val="0"/>
              </a:spcBef>
            </a:pPr>
            <a:r>
              <a:rPr lang="en-US" sz="5400" b="1" dirty="0">
                <a:latin typeface="+mj-lt"/>
                <a:ea typeface="+mj-ea"/>
                <a:cs typeface="+mj-cs"/>
              </a:rPr>
              <a:t> </a:t>
            </a:r>
            <a:r>
              <a:rPr lang="en-US" sz="5400" b="1" dirty="0">
                <a:solidFill>
                  <a:srgbClr val="252C89"/>
                </a:solidFill>
                <a:latin typeface="+mj-lt"/>
                <a:ea typeface="+mj-ea"/>
                <a:cs typeface="+mj-cs"/>
              </a:rPr>
              <a:t>Comments / Data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2418762-2B5F-F7A2-7B26-960250C3F9D6}"/>
              </a:ext>
            </a:extLst>
          </p:cNvPr>
          <p:cNvSpPr txBox="1"/>
          <p:nvPr/>
        </p:nvSpPr>
        <p:spPr>
          <a:xfrm>
            <a:off x="6327090" y="4187600"/>
            <a:ext cx="5073519" cy="2308324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Thank you for the support. I have been contemplating leaving school nursing to retire. But I am hopeful this year will be better as I have learned new skills and am determined to take better self care. I appreciate greatly the support of such programs like this. I now realize more it wasn’t just me, and believe it was a tough time but I still have a lot to offer my students and community.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C75A424-962D-09AA-94C8-DEF6C6DA28D6}"/>
              </a:ext>
            </a:extLst>
          </p:cNvPr>
          <p:cNvSpPr txBox="1"/>
          <p:nvPr/>
        </p:nvSpPr>
        <p:spPr>
          <a:xfrm>
            <a:off x="1524000" y="4741597"/>
            <a:ext cx="4069080" cy="1446550"/>
          </a:xfrm>
          <a:prstGeom prst="rect">
            <a:avLst/>
          </a:prstGeom>
          <a:solidFill>
            <a:srgbClr val="C030AF"/>
          </a:solidFill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chemeClr val="bg1"/>
                </a:solidFill>
              </a:rPr>
              <a:t>I so enjoy these Schwartz rounds.  As a school nurse I am isolated and this gives me a chance to listen, learn and vocalize.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FF763B7-98A1-9A2A-F6B0-C5B4FD40C5FC}"/>
              </a:ext>
            </a:extLst>
          </p:cNvPr>
          <p:cNvSpPr txBox="1"/>
          <p:nvPr/>
        </p:nvSpPr>
        <p:spPr>
          <a:xfrm>
            <a:off x="5082074" y="1636249"/>
            <a:ext cx="680279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500" b="1" kern="0" dirty="0">
                <a:solidFill>
                  <a:srgbClr val="000099"/>
                </a:solidFill>
                <a:effectLst/>
                <a:latin typeface="Arial" panose="020B0604020202020204" pitchFamily="34" charset="0"/>
              </a:rPr>
              <a:t>VSR Outcomes per Evaluation Forms*</a:t>
            </a:r>
            <a:endParaRPr lang="en-US" sz="1500" b="1" kern="0" dirty="0">
              <a:solidFill>
                <a:srgbClr val="660066"/>
              </a:solidFill>
              <a:effectLst/>
              <a:latin typeface="Arial" panose="020B0604020202020204" pitchFamily="34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1500" b="1" i="1" dirty="0">
                <a:solidFill>
                  <a:srgbClr val="000099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 </a:t>
            </a:r>
            <a:endParaRPr lang="en-US" sz="1500" dirty="0">
              <a:effectLst/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1" indent="457200" algn="just"/>
            <a:r>
              <a:rPr lang="en-US" sz="1500" b="1" i="1" dirty="0">
                <a:solidFill>
                  <a:srgbClr val="000099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90%</a:t>
            </a:r>
            <a:r>
              <a:rPr lang="en-US" sz="1500" i="1" dirty="0">
                <a:solidFill>
                  <a:srgbClr val="000099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As a result of today’s Rounds, I feel less isolated in my work.</a:t>
            </a:r>
            <a:endParaRPr lang="en-US" sz="1500" dirty="0">
              <a:effectLst/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1500" b="1" i="1" dirty="0">
                <a:solidFill>
                  <a:srgbClr val="000099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	82%</a:t>
            </a:r>
            <a:r>
              <a:rPr lang="en-US" sz="1500" i="1" dirty="0">
                <a:solidFill>
                  <a:srgbClr val="000099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Today’s Rounds supported my sense of safety.</a:t>
            </a:r>
            <a:endParaRPr lang="en-US" sz="1500" dirty="0">
              <a:effectLst/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1500" b="1" i="1" dirty="0">
                <a:solidFill>
                  <a:srgbClr val="000099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	87%</a:t>
            </a:r>
            <a:r>
              <a:rPr lang="en-US" sz="1500" i="1" dirty="0">
                <a:solidFill>
                  <a:srgbClr val="000099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Today’s Rounds supported my sense of calm.</a:t>
            </a:r>
            <a:endParaRPr lang="en-US" sz="1500" dirty="0">
              <a:effectLst/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1500" b="1" i="1" dirty="0">
                <a:solidFill>
                  <a:srgbClr val="000099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	92%</a:t>
            </a:r>
            <a:r>
              <a:rPr lang="en-US" sz="1500" i="1" dirty="0">
                <a:solidFill>
                  <a:srgbClr val="000099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Today’s Rounds my sense of connection.</a:t>
            </a:r>
            <a:endParaRPr lang="en-US" sz="1500" dirty="0">
              <a:effectLst/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1500" b="1" i="1" dirty="0">
                <a:solidFill>
                  <a:srgbClr val="000099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	90%</a:t>
            </a:r>
            <a:r>
              <a:rPr lang="en-US" sz="1500" i="1" dirty="0">
                <a:solidFill>
                  <a:srgbClr val="000099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Today’s Rounds supported my sense of hope.</a:t>
            </a:r>
            <a:endParaRPr lang="en-US" sz="1500" dirty="0">
              <a:effectLst/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1500" b="1" i="1" dirty="0">
                <a:solidFill>
                  <a:srgbClr val="000099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	94%</a:t>
            </a:r>
            <a:r>
              <a:rPr lang="en-US" sz="1500" i="1" dirty="0">
                <a:solidFill>
                  <a:srgbClr val="000099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I felt that today’s Rounds was valuable, overall</a:t>
            </a:r>
            <a:endParaRPr lang="en-US" sz="1500" dirty="0">
              <a:effectLst/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srgbClr val="000099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 </a:t>
            </a:r>
            <a:endParaRPr lang="en-US" sz="1200" dirty="0">
              <a:effectLst/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0" marR="0" algn="r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srgbClr val="000099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* % based on participants that responded with Strongly Agree/Agree</a:t>
            </a:r>
            <a:endParaRPr lang="en-US" sz="1200" dirty="0">
              <a:effectLst/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7618A46-46C5-3D4A-4F82-59ADBA8D6753}"/>
              </a:ext>
            </a:extLst>
          </p:cNvPr>
          <p:cNvSpPr txBox="1"/>
          <p:nvPr/>
        </p:nvSpPr>
        <p:spPr>
          <a:xfrm>
            <a:off x="1249370" y="1636249"/>
            <a:ext cx="4537787" cy="2462213"/>
          </a:xfrm>
          <a:prstGeom prst="rect">
            <a:avLst/>
          </a:prstGeom>
          <a:solidFill>
            <a:srgbClr val="F5BC48"/>
          </a:solidFill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chemeClr val="bg1"/>
                </a:solidFill>
              </a:rPr>
              <a:t>Love that this session was geared toward school nurses particularly - we can feel so isolated - its so helpful to hear what other school nurses are going through and to receive helpful advice/recommendations on how to deal with similar in our own practice.</a:t>
            </a:r>
          </a:p>
        </p:txBody>
      </p:sp>
    </p:spTree>
    <p:extLst>
      <p:ext uri="{BB962C8B-B14F-4D97-AF65-F5344CB8AC3E}">
        <p14:creationId xmlns:p14="http://schemas.microsoft.com/office/powerpoint/2010/main" val="28445916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4970AC-5B73-53CA-1845-F57F0AF057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91951" y="303666"/>
            <a:ext cx="9144000" cy="832077"/>
          </a:xfrm>
        </p:spPr>
        <p:txBody>
          <a:bodyPr>
            <a:normAutofit fontScale="90000"/>
          </a:bodyPr>
          <a:lstStyle/>
          <a:p>
            <a:r>
              <a:rPr lang="en-US" sz="6000" b="1" dirty="0">
                <a:solidFill>
                  <a:srgbClr val="252C89"/>
                </a:solidFill>
              </a:rPr>
              <a:t>Stress First Aid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E807CAC-AD41-16E3-3451-AF749E9027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85562" y="1484373"/>
            <a:ext cx="7295222" cy="3839125"/>
          </a:xfrm>
        </p:spPr>
        <p:txBody>
          <a:bodyPr>
            <a:norm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252C89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Stress First Aid the Trainer (SFA) - </a:t>
            </a:r>
            <a:r>
              <a:rPr lang="en-US" dirty="0">
                <a:solidFill>
                  <a:srgbClr val="252C89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an evidenced-based, peer-supported model for organizations to use in providing staff with skills to prevent and respond to stress.</a:t>
            </a:r>
            <a:endParaRPr lang="en-US" sz="2400" dirty="0">
              <a:solidFill>
                <a:srgbClr val="252C89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52C89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Sponsor nurses to become trainers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52C89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Host three 4-hour virtual sessions via zoom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52C89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Provide contact hours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52C89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Help with Implementation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252C89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BF039D1-E31C-ABD5-148B-F21FAAFB55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4921" y="1503892"/>
            <a:ext cx="2654584" cy="345145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F1FEC87-39DA-BCBD-FB32-20031D4FDC7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5681" y="5323498"/>
            <a:ext cx="1113064" cy="138391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8B4D9DA-34A5-3CE7-2B24-C6A0B59A50FE}"/>
              </a:ext>
            </a:extLst>
          </p:cNvPr>
          <p:cNvSpPr txBox="1"/>
          <p:nvPr/>
        </p:nvSpPr>
        <p:spPr>
          <a:xfrm>
            <a:off x="2566133" y="5476844"/>
            <a:ext cx="6413988" cy="1077218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lvl="2" algn="l"/>
            <a:r>
              <a:rPr lang="en-US" sz="3200" b="1" dirty="0"/>
              <a:t>Upcoming Train the Trainer:</a:t>
            </a:r>
          </a:p>
          <a:p>
            <a:pPr lvl="3" algn="l"/>
            <a:r>
              <a:rPr lang="en-US" sz="3200" b="1" dirty="0"/>
              <a:t>January 4, 6 &amp; 25, 2023</a:t>
            </a:r>
          </a:p>
        </p:txBody>
      </p:sp>
    </p:spTree>
    <p:extLst>
      <p:ext uri="{BB962C8B-B14F-4D97-AF65-F5344CB8AC3E}">
        <p14:creationId xmlns:p14="http://schemas.microsoft.com/office/powerpoint/2010/main" val="21710844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08188D2-B5E7-886B-40AC-A94CB24BB310}"/>
              </a:ext>
            </a:extLst>
          </p:cNvPr>
          <p:cNvSpPr txBox="1"/>
          <p:nvPr/>
        </p:nvSpPr>
        <p:spPr>
          <a:xfrm>
            <a:off x="1912456" y="1647679"/>
            <a:ext cx="9822344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252C89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Nurse2Nurse offers the </a:t>
            </a:r>
            <a:r>
              <a:rPr lang="en-US" sz="2400" b="1" dirty="0">
                <a:solidFill>
                  <a:srgbClr val="252C89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“ Reciprocal Peer Support model”</a:t>
            </a:r>
            <a:r>
              <a:rPr lang="en-US" sz="2400" dirty="0">
                <a:solidFill>
                  <a:srgbClr val="252C89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a national best practice in peer support (APA 2018, DOD 2012)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b="1" dirty="0">
                <a:solidFill>
                  <a:srgbClr val="252C8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 Update: </a:t>
            </a:r>
            <a:r>
              <a:rPr lang="en-US" sz="2400" dirty="0">
                <a:solidFill>
                  <a:srgbClr val="252C8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July 1st 2021 – June 30th 2022 -Approximately 2231 calls </a:t>
            </a:r>
            <a:endParaRPr lang="en-US" sz="2400" dirty="0">
              <a:solidFill>
                <a:srgbClr val="252C89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US" sz="2400" dirty="0">
              <a:solidFill>
                <a:srgbClr val="252C89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6900" marR="0" indent="-3429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252C89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The program provides the following </a:t>
            </a:r>
            <a:r>
              <a:rPr lang="en-US" sz="2400" b="1" dirty="0">
                <a:solidFill>
                  <a:srgbClr val="252C89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services</a:t>
            </a:r>
            <a:r>
              <a:rPr lang="en-US" sz="2400" dirty="0">
                <a:solidFill>
                  <a:srgbClr val="252C89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:</a:t>
            </a:r>
          </a:p>
          <a:p>
            <a:pPr marL="1085850" lvl="1" indent="-342900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252C89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Nurse2NurseNJ peer support helpline</a:t>
            </a:r>
          </a:p>
          <a:p>
            <a:pPr marL="1085850" lvl="1" indent="-342900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252C89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Wellness Webinars  </a:t>
            </a:r>
          </a:p>
          <a:p>
            <a:pPr marL="1085850" lvl="1" indent="-342900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252C89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Nurse2NurseNJ Network of resources </a:t>
            </a:r>
          </a:p>
          <a:p>
            <a:pPr marL="1085850" lvl="1" indent="-342900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252C89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</a:t>
            </a:r>
            <a:r>
              <a:rPr lang="en-US" sz="2400" dirty="0">
                <a:solidFill>
                  <a:srgbClr val="252C89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elf-care activities                                      </a:t>
            </a:r>
            <a:endParaRPr lang="en-US" sz="2400" dirty="0">
              <a:solidFill>
                <a:srgbClr val="252C8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2CB42489-AAE4-270D-3ABF-0DE3E6EA5F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57014"/>
            <a:ext cx="9144000" cy="832077"/>
          </a:xfrm>
        </p:spPr>
        <p:txBody>
          <a:bodyPr>
            <a:normAutofit fontScale="90000"/>
          </a:bodyPr>
          <a:lstStyle/>
          <a:p>
            <a:r>
              <a:rPr lang="en-US" sz="6000" b="1" dirty="0">
                <a:solidFill>
                  <a:srgbClr val="252C89"/>
                </a:solidFill>
              </a:rPr>
              <a:t>Nurse 2 Nurse Helpline</a:t>
            </a:r>
            <a:endParaRPr lang="en-US" dirty="0"/>
          </a:p>
        </p:txBody>
      </p:sp>
      <p:pic>
        <p:nvPicPr>
          <p:cNvPr id="7" name="Picture 6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B563D155-8476-BFC6-E041-528B5F3AFD4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0689" y="4399127"/>
            <a:ext cx="2805694" cy="145875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089D3CF-CAA1-B378-7560-800DDB3E032A}"/>
              </a:ext>
            </a:extLst>
          </p:cNvPr>
          <p:cNvSpPr txBox="1"/>
          <p:nvPr/>
        </p:nvSpPr>
        <p:spPr>
          <a:xfrm>
            <a:off x="9309617" y="5970319"/>
            <a:ext cx="271676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srgbClr val="548DD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Phone - 1.844.687.7301</a:t>
            </a:r>
            <a:endParaRPr lang="en-US" sz="2800" b="1" dirty="0">
              <a:effectLst/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59101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70EF9A-D476-C449-A82C-99D8CF41F7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02428" y="333732"/>
            <a:ext cx="5987143" cy="897392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252C89"/>
                </a:solidFill>
              </a:rPr>
              <a:t>Well-Being Hub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49719FC-451C-3C8C-0A8F-240B3E3B9D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53411" y="2062486"/>
            <a:ext cx="6080450" cy="3703833"/>
          </a:xfrm>
        </p:spPr>
        <p:txBody>
          <a:bodyPr>
            <a:normAutofit fontScale="92500" lnSpcReduction="20000"/>
          </a:bodyPr>
          <a:lstStyle/>
          <a:p>
            <a:pPr marL="685800" marR="0" indent="-342900" algn="jus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b="1" dirty="0">
                <a:solidFill>
                  <a:srgbClr val="252C8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state-wide learning collaborative and resource center for individuals and healthcare organizations</a:t>
            </a:r>
            <a:endParaRPr lang="en-US" dirty="0">
              <a:solidFill>
                <a:srgbClr val="252C89"/>
              </a:solidFill>
              <a:effectLst/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800100" marR="0" lvl="1" indent="-34290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en-US" sz="2400" dirty="0">
              <a:solidFill>
                <a:srgbClr val="252C89"/>
              </a:solidFill>
              <a:effectLst/>
              <a:latin typeface="Arial" panose="020B0604020202020204" pitchFamily="34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800100" marR="0" lvl="1" indent="-34290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252C89"/>
                </a:solidFill>
                <a:latin typeface="Arial" panose="020B06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Learning collaborative / think tank in developing new interventions</a:t>
            </a:r>
            <a:r>
              <a:rPr lang="en-US" dirty="0">
                <a:solidFill>
                  <a:srgbClr val="252C89"/>
                </a:solidFill>
                <a:effectLst/>
                <a:latin typeface="Arial" panose="020B06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endParaRPr lang="en-US" dirty="0">
              <a:solidFill>
                <a:srgbClr val="252C89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800100" marR="0" lvl="1" indent="-34290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252C89"/>
                </a:solidFill>
                <a:effectLst/>
                <a:latin typeface="Arial" panose="020B06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To launch statewide webinars and tool kits targeting resilience development</a:t>
            </a:r>
            <a:endParaRPr lang="en-US" sz="2400" dirty="0">
              <a:solidFill>
                <a:srgbClr val="252C89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800100" marR="0" lvl="1" indent="-34290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252C89"/>
                </a:solidFill>
                <a:latin typeface="Arial" panose="020B06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O</a:t>
            </a:r>
            <a:r>
              <a:rPr lang="en-US" sz="2400" dirty="0">
                <a:solidFill>
                  <a:srgbClr val="252C89"/>
                </a:solidFill>
                <a:effectLst/>
                <a:latin typeface="Arial" panose="020B06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nline repository </a:t>
            </a:r>
            <a:endParaRPr lang="en-US" sz="2400" dirty="0">
              <a:solidFill>
                <a:srgbClr val="252C89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1257300" marR="0" lvl="2" indent="-34290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252C89"/>
                </a:solidFill>
                <a:effectLst/>
                <a:latin typeface="Arial" panose="020B06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Provide resources for emotional health, support groups, webinars, research and provider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7A382C9-A024-E27D-21A2-8C0A10DDDF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95954" y="3554963"/>
            <a:ext cx="4122349" cy="2969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8588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4F8667-25C5-8AC7-AD3E-5A30B8021C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33331" y="161491"/>
            <a:ext cx="9144000" cy="841408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252C89"/>
                </a:solidFill>
              </a:rPr>
              <a:t>Pilot Peer to Peer App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F914B83-FC96-82E6-E717-671FC49058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4165" y="1203960"/>
            <a:ext cx="5117808" cy="549254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9496B5C-471E-E03D-FCAE-552E15FF2A88}"/>
              </a:ext>
            </a:extLst>
          </p:cNvPr>
          <p:cNvSpPr txBox="1"/>
          <p:nvPr/>
        </p:nvSpPr>
        <p:spPr>
          <a:xfrm>
            <a:off x="1684421" y="1299786"/>
            <a:ext cx="520288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252C89"/>
                </a:solidFill>
              </a:rPr>
              <a:t>4-Month Pilot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252C89"/>
                </a:solidFill>
              </a:rPr>
              <a:t>November 15-March 15, 2023 for</a:t>
            </a:r>
          </a:p>
          <a:p>
            <a:r>
              <a:rPr lang="en-US" sz="2400" dirty="0">
                <a:solidFill>
                  <a:srgbClr val="252C89"/>
                </a:solidFill>
              </a:rPr>
              <a:t>     NJ Nurses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3D8DC43-9A9A-C1F5-976F-03FE5E82940C}"/>
              </a:ext>
            </a:extLst>
          </p:cNvPr>
          <p:cNvSpPr txBox="1"/>
          <p:nvPr/>
        </p:nvSpPr>
        <p:spPr>
          <a:xfrm>
            <a:off x="1684421" y="2777114"/>
            <a:ext cx="445692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800" b="0" dirty="0">
                <a:solidFill>
                  <a:srgbClr val="252C89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The </a:t>
            </a:r>
            <a:r>
              <a:rPr lang="en-US" sz="1800" b="0" dirty="0" err="1">
                <a:solidFill>
                  <a:srgbClr val="252C89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Dugri</a:t>
            </a:r>
            <a:r>
              <a:rPr lang="en-US" sz="1800" b="0" dirty="0">
                <a:solidFill>
                  <a:srgbClr val="252C89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 App is a safe and confidential platform for nurses to share their experiences without judgment or stigma. Through </a:t>
            </a:r>
            <a:r>
              <a:rPr lang="en-US" sz="1800" b="0" dirty="0" err="1">
                <a:solidFill>
                  <a:srgbClr val="252C89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Dugri</a:t>
            </a:r>
            <a:r>
              <a:rPr lang="en-US" sz="1800" b="0" dirty="0">
                <a:solidFill>
                  <a:srgbClr val="252C89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, you can give or receive support from a peer network of healthcare professionals across the country, 24/7. The </a:t>
            </a:r>
            <a:r>
              <a:rPr lang="en-US" sz="1800" b="0" dirty="0" err="1">
                <a:solidFill>
                  <a:srgbClr val="252C89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Dugri</a:t>
            </a:r>
            <a:r>
              <a:rPr lang="en-US" sz="1800" b="0" dirty="0">
                <a:solidFill>
                  <a:srgbClr val="252C89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 App pilot offers a place to connect with your peers, unload stress, and use “real talk” while remaining anonymous.</a:t>
            </a:r>
            <a:endParaRPr lang="en-US" dirty="0">
              <a:solidFill>
                <a:srgbClr val="252C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47328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3513</TotalTime>
  <Words>805</Words>
  <Application>Microsoft Office PowerPoint</Application>
  <PresentationFormat>Widescreen</PresentationFormat>
  <Paragraphs>103</Paragraphs>
  <Slides>12</Slides>
  <Notes>12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Arial</vt:lpstr>
      <vt:lpstr>Calibri</vt:lpstr>
      <vt:lpstr>Calibri Light</vt:lpstr>
      <vt:lpstr>Cambria</vt:lpstr>
      <vt:lpstr>Montserrat</vt:lpstr>
      <vt:lpstr>Times New Roman</vt:lpstr>
      <vt:lpstr>Wingdings</vt:lpstr>
      <vt:lpstr>Office Theme</vt:lpstr>
      <vt:lpstr>Bitmap Image</vt:lpstr>
      <vt:lpstr>Welcome  ECSNA Meeting December 21, 2022</vt:lpstr>
      <vt:lpstr>Overview: NJ-Nursing Emotional                              Well-being Institute</vt:lpstr>
      <vt:lpstr>Interventions / Programs</vt:lpstr>
      <vt:lpstr>Virtual Schwartz Rounds</vt:lpstr>
      <vt:lpstr>  </vt:lpstr>
      <vt:lpstr>Stress First Aid</vt:lpstr>
      <vt:lpstr>Nurse 2 Nurse Helpline</vt:lpstr>
      <vt:lpstr>Well-Being Hub</vt:lpstr>
      <vt:lpstr>Pilot Peer to Peer App</vt:lpstr>
      <vt:lpstr>Future of Nursing Report 2020-2030  &amp; Nursing Bill</vt:lpstr>
      <vt:lpstr>Communications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Donna Zolla</dc:creator>
  <cp:lastModifiedBy>Carolyn Ruderman</cp:lastModifiedBy>
  <cp:revision>5</cp:revision>
  <cp:lastPrinted>2022-10-09T18:44:48Z</cp:lastPrinted>
  <dcterms:created xsi:type="dcterms:W3CDTF">2022-07-26T19:27:15Z</dcterms:created>
  <dcterms:modified xsi:type="dcterms:W3CDTF">2022-12-21T16:30:18Z</dcterms:modified>
</cp:coreProperties>
</file>