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ink/ink13.xml" ContentType="application/inkml+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 id="2147483698" r:id="rId2"/>
  </p:sldMasterIdLst>
  <p:notesMasterIdLst>
    <p:notesMasterId r:id="rId121"/>
  </p:notesMasterIdLst>
  <p:sldIdLst>
    <p:sldId id="257" r:id="rId3"/>
    <p:sldId id="2113690789" r:id="rId4"/>
    <p:sldId id="258" r:id="rId5"/>
    <p:sldId id="418" r:id="rId6"/>
    <p:sldId id="2113690797" r:id="rId7"/>
    <p:sldId id="439" r:id="rId8"/>
    <p:sldId id="2141411321" r:id="rId9"/>
    <p:sldId id="488" r:id="rId10"/>
    <p:sldId id="625" r:id="rId11"/>
    <p:sldId id="620" r:id="rId12"/>
    <p:sldId id="361" r:id="rId13"/>
    <p:sldId id="302" r:id="rId14"/>
    <p:sldId id="621" r:id="rId15"/>
    <p:sldId id="2113690804" r:id="rId16"/>
    <p:sldId id="622" r:id="rId17"/>
    <p:sldId id="2113690806" r:id="rId18"/>
    <p:sldId id="494" r:id="rId19"/>
    <p:sldId id="2113690808" r:id="rId20"/>
    <p:sldId id="2113690809" r:id="rId21"/>
    <p:sldId id="2113690810" r:id="rId22"/>
    <p:sldId id="2113690805" r:id="rId23"/>
    <p:sldId id="430" r:id="rId24"/>
    <p:sldId id="499" r:id="rId25"/>
    <p:sldId id="432" r:id="rId26"/>
    <p:sldId id="493" r:id="rId27"/>
    <p:sldId id="2141411331" r:id="rId28"/>
    <p:sldId id="2141411332" r:id="rId29"/>
    <p:sldId id="2113690813" r:id="rId30"/>
    <p:sldId id="2113690814" r:id="rId31"/>
    <p:sldId id="601" r:id="rId32"/>
    <p:sldId id="2113690815" r:id="rId33"/>
    <p:sldId id="2141411333" r:id="rId34"/>
    <p:sldId id="2141411336" r:id="rId35"/>
    <p:sldId id="2113690817" r:id="rId36"/>
    <p:sldId id="2113690818" r:id="rId37"/>
    <p:sldId id="2113690819" r:id="rId38"/>
    <p:sldId id="2113690820" r:id="rId39"/>
    <p:sldId id="2113690821" r:id="rId40"/>
    <p:sldId id="2113690822" r:id="rId41"/>
    <p:sldId id="2113690823" r:id="rId42"/>
    <p:sldId id="2113690824" r:id="rId43"/>
    <p:sldId id="2113690825" r:id="rId44"/>
    <p:sldId id="615" r:id="rId45"/>
    <p:sldId id="616" r:id="rId46"/>
    <p:sldId id="617" r:id="rId47"/>
    <p:sldId id="2113690826" r:id="rId48"/>
    <p:sldId id="619" r:id="rId49"/>
    <p:sldId id="2113690827" r:id="rId50"/>
    <p:sldId id="2113690828" r:id="rId51"/>
    <p:sldId id="644" r:id="rId52"/>
    <p:sldId id="645" r:id="rId53"/>
    <p:sldId id="2141411339" r:id="rId54"/>
    <p:sldId id="2141411340" r:id="rId55"/>
    <p:sldId id="2141411341" r:id="rId56"/>
    <p:sldId id="2141411322" r:id="rId57"/>
    <p:sldId id="446" r:id="rId58"/>
    <p:sldId id="447" r:id="rId59"/>
    <p:sldId id="448" r:id="rId60"/>
    <p:sldId id="2141411337" r:id="rId61"/>
    <p:sldId id="2141411338" r:id="rId62"/>
    <p:sldId id="462" r:id="rId63"/>
    <p:sldId id="2113690798" r:id="rId64"/>
    <p:sldId id="500" r:id="rId65"/>
    <p:sldId id="648" r:id="rId66"/>
    <p:sldId id="2113690800" r:id="rId67"/>
    <p:sldId id="635" r:id="rId68"/>
    <p:sldId id="2141411353" r:id="rId69"/>
    <p:sldId id="2141411342" r:id="rId70"/>
    <p:sldId id="2141411343" r:id="rId71"/>
    <p:sldId id="2141411344" r:id="rId72"/>
    <p:sldId id="2141411345" r:id="rId73"/>
    <p:sldId id="2141411346" r:id="rId74"/>
    <p:sldId id="2141411347" r:id="rId75"/>
    <p:sldId id="2141411348" r:id="rId76"/>
    <p:sldId id="2141411349" r:id="rId77"/>
    <p:sldId id="2141411323" r:id="rId78"/>
    <p:sldId id="639" r:id="rId79"/>
    <p:sldId id="502" r:id="rId80"/>
    <p:sldId id="2113690803" r:id="rId81"/>
    <p:sldId id="2141411350" r:id="rId82"/>
    <p:sldId id="2141411351" r:id="rId83"/>
    <p:sldId id="2141411352" r:id="rId84"/>
    <p:sldId id="506" r:id="rId85"/>
    <p:sldId id="507" r:id="rId86"/>
    <p:sldId id="508" r:id="rId87"/>
    <p:sldId id="509" r:id="rId88"/>
    <p:sldId id="510" r:id="rId89"/>
    <p:sldId id="611" r:id="rId90"/>
    <p:sldId id="612" r:id="rId91"/>
    <p:sldId id="511" r:id="rId92"/>
    <p:sldId id="512" r:id="rId93"/>
    <p:sldId id="513" r:id="rId94"/>
    <p:sldId id="589" r:id="rId95"/>
    <p:sldId id="514" r:id="rId96"/>
    <p:sldId id="515" r:id="rId97"/>
    <p:sldId id="516" r:id="rId98"/>
    <p:sldId id="517" r:id="rId99"/>
    <p:sldId id="518" r:id="rId100"/>
    <p:sldId id="586" r:id="rId101"/>
    <p:sldId id="613" r:id="rId102"/>
    <p:sldId id="614" r:id="rId103"/>
    <p:sldId id="590" r:id="rId104"/>
    <p:sldId id="2113690829" r:id="rId105"/>
    <p:sldId id="2113690830" r:id="rId106"/>
    <p:sldId id="2113690832" r:id="rId107"/>
    <p:sldId id="2113690833" r:id="rId108"/>
    <p:sldId id="2113690856" r:id="rId109"/>
    <p:sldId id="2113690834" r:id="rId110"/>
    <p:sldId id="2113690835" r:id="rId111"/>
    <p:sldId id="2113690836" r:id="rId112"/>
    <p:sldId id="2113690837" r:id="rId113"/>
    <p:sldId id="2113690838" r:id="rId114"/>
    <p:sldId id="629" r:id="rId115"/>
    <p:sldId id="626" r:id="rId116"/>
    <p:sldId id="2113690839" r:id="rId117"/>
    <p:sldId id="2113690840" r:id="rId118"/>
    <p:sldId id="2113690842" r:id="rId119"/>
    <p:sldId id="572" r:id="rId1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52" autoAdjust="0"/>
    <p:restoredTop sz="92363" autoAdjust="0"/>
  </p:normalViewPr>
  <p:slideViewPr>
    <p:cSldViewPr>
      <p:cViewPr varScale="1">
        <p:scale>
          <a:sx n="79" d="100"/>
          <a:sy n="79" d="100"/>
        </p:scale>
        <p:origin x="1430" y="6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viewProps" Target="viewProp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theme" Target="theme/theme1.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notesMaster" Target="notesMasters/notesMaster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17T08:53:09.93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12,'0'-1,"0"1,0-1,0 1,0-1,1 1,-1-1,0 1,0 0,0-1,0 1,1-1,-1 1,0 0,0-1,1 1,-1-1,0 1,1 0,-1 0,0-1,1 1,-1 0,1-1,-1 1,0 0,1 0,-1 0,1 0,-1-1,1 1,20-1,18 10,-39-9,89 21,-62-16,-1 1,0 1,0 1,-1 1,0 2,46 25,-57-27,0-2,0 0,0-1,1 0,22 5,23 8,-34-8,0-2,2 0,-1-2,1-1,-1-2,1 0,43-1,1805-7,-1116 5,-523-14,10-1,-63 2,-43 0,-81 10,1-3,-1-3,95-24,-114 19,-28 8,1 0,0 1,1 1,26-3,216 5,-121 2,-125-1,0 0,-1 1,1 0,0 0,-1 1,1 1,-1 0,19 7,-12 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17T08:53:31.08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1,'634'16,"228"-3,-543-15,458 2,-751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17T08:53:33.05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1 406,'95'0,"322"-7,-311 0,199-40,49-64,-50 13,-160 62,1 6,273-18,-274 38,70-2,141 13,-337 0,0 1,0 0,0 1,-1 2,1-1,-1 2,31 14,-45-18,0-1,0 1,0 0,0 0,0 0,-1 0,1 1,-1-1,3 4,5 8</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17T08:53:35.28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1 356,'9'-8,"2"2,-1-1,1 1,-1 1,1 0,1 0,13-3,-8 2,210-67,-35 12,-78 22,2 4,134-22,-44 36,-124 13,-1 2,105 8,-52 1,-78-2,0 2,-1 3,1 2,56 16,-78-18,0-1,0-2,1-1,55-4,-14 0,64 0,189 4,-104 23,-117-15,215 10,333-21,-488 14,-39-2,209-7,-302-5,-2 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17T08:54:00.78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0 191,'0'-2,"1"0,-1 0,1 0,-1 0,1 0,0 1,0-1,0 0,0 0,0 0,0 1,0-1,1 0,-1 1,1 0,-1-1,1 1,-1 0,1-1,0 1,0 0,0 0,-1 1,1-1,0 0,0 0,0 1,3-1,8-2,-1 0,1 1,15 0,-24 2,114-6,136 10,-212 1,62 14,22 4,222-15,-226-10,65 0,336-49,-424 33,98-13,-29 26,-19 2,-56-9,8 0,192-15,28-1,-263 26,93 2,-134 2,0 0,0 0,0 2,-1 0,1 1,24 11,-38-15,1 1,-1 0,0 0,0 1,0-1,0 1,0-1,0 1,-1 0,1 0,1 4,-3-6,-1 0,1 0,-1 0,0 0,1 0,-1 0,0 0,0 0,0 0,0 0,0 0,0 0,0 0,0 0,0 0,0 0,0 0,-1 0,1 0,0-1,-1 1,1 0,-1 0,1 0,-1 0,1 0,-1 0,0-1,1 1,-1 0,0-1,0 1,1 0,-1-1,0 1,0-1,0 1,0-1,0 0,0 1,0-1,0 0,0 0,0 1,0-1,-1 0,-24 5,0-1,0-1,0-1,0-1,-43-5,5 2,-815 0,587 16,8 1,-173-32,-109-61,487 64,54 11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17T08:53:12.18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0,'17'2,"0"0,-1 2,1 0,-1 0,0 2,24 11,-3-2,48 17,214 73,-244-89,0-3,0-3,93 7,355-17,-210-3,-88-5,389-66,-239 44,-175 21,189-7,-338 12,35-8,-19 3,6-2,-21 5,59-5,50 10,-114 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17T08:53:13.70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1 100,'21'1,"0"1,1 1,-1 1,0 1,0 1,-1 1,35 17,-41-18,13 2,-1 0,1-1,39 3,-21-2,11-2,0-2,82-4,-64-1,-38-1,-1 0,68-16,65-28,-136 37,274-77,-262 76,1 2,89-4,-115 11,35-7,-31 3</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17T08:53:16.44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0,'11'1,"-1"0,0 1,0 0,0 1,0 0,10 4,18 6,82 16,165 18,127-16,366 61,-706-83,0-4,107-5,-73-2,-44-2,-1-3,0-2,87-25,-80 17,0 3,94-8,345 19,-257 6,393 18,-526-14,147-9,-209-4,70-16,-79 12,0 3,77-4,-44 12,-56-1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17T08:53:17.97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17T08:53:20.21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1,'4'1,"1"1,-1 0,1 0,-1 0,0 0,0 1,0-1,6 6,1 0,2 0,1-2,0 1,0-1,0-1,1-1,-1 0,1-1,21 2,16-1,57-4,-53-1,552-2,-445-9,-39 0,237 11,17-1,-272-11,6 0,120 1,194-3,-213 14,341 7,-380 4,201 37,-289-36,0-4,132-6,-105-2,-80-2,0-1,0-2,-1-1,61-22,-70 22,2-2</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17T08:53:24.29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1 137,'80'3,"109"20,37 2,61-22,-1-12,329-53,-554 53,32-4,123-3,-194 14,1-1,-2 0,39-12,-32 8,37-6,213 3,-83 7,-59-9,48-2,272 15,-420 2,-1 0,0 3,38 10,-1 0,9-1,1-4,150 2,-177-13,0 2,63 11,-27-3,-67-8</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17T08:53:26.95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1 168,'36'2,"1"2,-1 1,57 17,15 2,37-1,1-7,188-2,-154-1,-10 0,-115-15,0-2,66-13,107-34,-111 24,119-18,26-7,13-4,-91 20,-138 30,-1 1,1 3,68 4,-20 1,-83-3,-4-1,1 0,-1 1,0 1,0-1,0 1,1 0,-1 1,0 0,0 0,0 0,-1 1,12 6,-6 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17T08:53:29.08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0 136,'163'1,"471"-18,-246-10,-280 20,-41 3,123-22,-99 7,1 4,1 4,141 1,-213 10,105 6,-110-4,-1 1,1 1,-1 0,0 0,28 14,-16-4,-13-6,1 0,1 0,-1-2,1 0,0-1,1 0,-1-1,19 1,-13-4</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C7DEE67-C98E-46FC-9A7C-98A90977AFC2}" type="datetimeFigureOut">
              <a:rPr lang="en-US" smtClean="0"/>
              <a:t>11/8/2023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D9C2762-D941-423F-871B-D9DA7678DBA6}" type="slidenum">
              <a:rPr lang="en-US" smtClean="0"/>
              <a:t>‹#›</a:t>
            </a:fld>
            <a:endParaRPr lang="en-US"/>
          </a:p>
        </p:txBody>
      </p:sp>
    </p:spTree>
    <p:extLst>
      <p:ext uri="{BB962C8B-B14F-4D97-AF65-F5344CB8AC3E}">
        <p14:creationId xmlns:p14="http://schemas.microsoft.com/office/powerpoint/2010/main" val="23413603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AFC828-6169-4C34-B2C2-471AC1661251}" type="slidenum">
              <a:rPr lang="en-US" smtClean="0"/>
              <a:t>1</a:t>
            </a:fld>
            <a:endParaRPr lang="en-US"/>
          </a:p>
        </p:txBody>
      </p:sp>
    </p:spTree>
    <p:extLst>
      <p:ext uri="{BB962C8B-B14F-4D97-AF65-F5344CB8AC3E}">
        <p14:creationId xmlns:p14="http://schemas.microsoft.com/office/powerpoint/2010/main" val="19289027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p>
        </p:txBody>
      </p:sp>
      <p:sp>
        <p:nvSpPr>
          <p:cNvPr id="307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charset="0"/>
                <a:cs typeface="Times New Roman" charset="0"/>
              </a:defRPr>
            </a:lvl1pPr>
            <a:lvl2pPr marL="734474" indent="-282490" eaLnBrk="0" hangingPunct="0">
              <a:defRPr sz="2400">
                <a:solidFill>
                  <a:schemeClr val="tx1"/>
                </a:solidFill>
                <a:latin typeface="Times New Roman" charset="0"/>
                <a:cs typeface="Times New Roman" charset="0"/>
              </a:defRPr>
            </a:lvl2pPr>
            <a:lvl3pPr marL="1129960" indent="-225992" eaLnBrk="0" hangingPunct="0">
              <a:defRPr sz="2400">
                <a:solidFill>
                  <a:schemeClr val="tx1"/>
                </a:solidFill>
                <a:latin typeface="Times New Roman" charset="0"/>
                <a:cs typeface="Times New Roman" charset="0"/>
              </a:defRPr>
            </a:lvl3pPr>
            <a:lvl4pPr marL="1581944" indent="-225992" eaLnBrk="0" hangingPunct="0">
              <a:defRPr sz="2400">
                <a:solidFill>
                  <a:schemeClr val="tx1"/>
                </a:solidFill>
                <a:latin typeface="Times New Roman" charset="0"/>
                <a:cs typeface="Times New Roman" charset="0"/>
              </a:defRPr>
            </a:lvl4pPr>
            <a:lvl5pPr marL="2033929" indent="-225992" eaLnBrk="0" hangingPunct="0">
              <a:defRPr sz="2400">
                <a:solidFill>
                  <a:schemeClr val="tx1"/>
                </a:solidFill>
                <a:latin typeface="Times New Roman" charset="0"/>
                <a:cs typeface="Times New Roman" charset="0"/>
              </a:defRPr>
            </a:lvl5pPr>
            <a:lvl6pPr marL="2485912" indent="-225992" eaLnBrk="0" fontAlgn="base" hangingPunct="0">
              <a:spcBef>
                <a:spcPct val="0"/>
              </a:spcBef>
              <a:spcAft>
                <a:spcPct val="0"/>
              </a:spcAft>
              <a:defRPr sz="2400">
                <a:solidFill>
                  <a:schemeClr val="tx1"/>
                </a:solidFill>
                <a:latin typeface="Times New Roman" charset="0"/>
                <a:cs typeface="Times New Roman" charset="0"/>
              </a:defRPr>
            </a:lvl6pPr>
            <a:lvl7pPr marL="2937897" indent="-225992" eaLnBrk="0" fontAlgn="base" hangingPunct="0">
              <a:spcBef>
                <a:spcPct val="0"/>
              </a:spcBef>
              <a:spcAft>
                <a:spcPct val="0"/>
              </a:spcAft>
              <a:defRPr sz="2400">
                <a:solidFill>
                  <a:schemeClr val="tx1"/>
                </a:solidFill>
                <a:latin typeface="Times New Roman" charset="0"/>
                <a:cs typeface="Times New Roman" charset="0"/>
              </a:defRPr>
            </a:lvl7pPr>
            <a:lvl8pPr marL="3389881" indent="-225992" eaLnBrk="0" fontAlgn="base" hangingPunct="0">
              <a:spcBef>
                <a:spcPct val="0"/>
              </a:spcBef>
              <a:spcAft>
                <a:spcPct val="0"/>
              </a:spcAft>
              <a:defRPr sz="2400">
                <a:solidFill>
                  <a:schemeClr val="tx1"/>
                </a:solidFill>
                <a:latin typeface="Times New Roman" charset="0"/>
                <a:cs typeface="Times New Roman" charset="0"/>
              </a:defRPr>
            </a:lvl8pPr>
            <a:lvl9pPr marL="3841865" indent="-225992" eaLnBrk="0" fontAlgn="base" hangingPunct="0">
              <a:spcBef>
                <a:spcPct val="0"/>
              </a:spcBef>
              <a:spcAft>
                <a:spcPct val="0"/>
              </a:spcAft>
              <a:defRPr sz="2400">
                <a:solidFill>
                  <a:schemeClr val="tx1"/>
                </a:solidFill>
                <a:latin typeface="Times New Roman" charset="0"/>
                <a:cs typeface="Times New Roman" charset="0"/>
              </a:defRPr>
            </a:lvl9pPr>
          </a:lstStyle>
          <a:p>
            <a:pPr eaLnBrk="1" hangingPunct="1"/>
            <a:fld id="{23878E78-B308-44FD-A6A3-DEEBCE867151}" type="slidenum">
              <a:rPr lang="en-US" sz="1200">
                <a:solidFill>
                  <a:prstClr val="black"/>
                </a:solidFill>
              </a:rPr>
              <a:pPr eaLnBrk="1" hangingPunct="1"/>
              <a:t>22</a:t>
            </a:fld>
            <a:endParaRPr lang="en-US" sz="1200">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1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p>
        </p:txBody>
      </p:sp>
      <p:sp>
        <p:nvSpPr>
          <p:cNvPr id="311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charset="0"/>
                <a:cs typeface="Times New Roman" charset="0"/>
              </a:defRPr>
            </a:lvl1pPr>
            <a:lvl2pPr marL="734474" indent="-282490" eaLnBrk="0" hangingPunct="0">
              <a:defRPr sz="2400">
                <a:solidFill>
                  <a:schemeClr val="tx1"/>
                </a:solidFill>
                <a:latin typeface="Times New Roman" charset="0"/>
                <a:cs typeface="Times New Roman" charset="0"/>
              </a:defRPr>
            </a:lvl2pPr>
            <a:lvl3pPr marL="1129960" indent="-225992" eaLnBrk="0" hangingPunct="0">
              <a:defRPr sz="2400">
                <a:solidFill>
                  <a:schemeClr val="tx1"/>
                </a:solidFill>
                <a:latin typeface="Times New Roman" charset="0"/>
                <a:cs typeface="Times New Roman" charset="0"/>
              </a:defRPr>
            </a:lvl3pPr>
            <a:lvl4pPr marL="1581944" indent="-225992" eaLnBrk="0" hangingPunct="0">
              <a:defRPr sz="2400">
                <a:solidFill>
                  <a:schemeClr val="tx1"/>
                </a:solidFill>
                <a:latin typeface="Times New Roman" charset="0"/>
                <a:cs typeface="Times New Roman" charset="0"/>
              </a:defRPr>
            </a:lvl4pPr>
            <a:lvl5pPr marL="2033929" indent="-225992" eaLnBrk="0" hangingPunct="0">
              <a:defRPr sz="2400">
                <a:solidFill>
                  <a:schemeClr val="tx1"/>
                </a:solidFill>
                <a:latin typeface="Times New Roman" charset="0"/>
                <a:cs typeface="Times New Roman" charset="0"/>
              </a:defRPr>
            </a:lvl5pPr>
            <a:lvl6pPr marL="2485912" indent="-225992" eaLnBrk="0" fontAlgn="base" hangingPunct="0">
              <a:spcBef>
                <a:spcPct val="0"/>
              </a:spcBef>
              <a:spcAft>
                <a:spcPct val="0"/>
              </a:spcAft>
              <a:defRPr sz="2400">
                <a:solidFill>
                  <a:schemeClr val="tx1"/>
                </a:solidFill>
                <a:latin typeface="Times New Roman" charset="0"/>
                <a:cs typeface="Times New Roman" charset="0"/>
              </a:defRPr>
            </a:lvl6pPr>
            <a:lvl7pPr marL="2937897" indent="-225992" eaLnBrk="0" fontAlgn="base" hangingPunct="0">
              <a:spcBef>
                <a:spcPct val="0"/>
              </a:spcBef>
              <a:spcAft>
                <a:spcPct val="0"/>
              </a:spcAft>
              <a:defRPr sz="2400">
                <a:solidFill>
                  <a:schemeClr val="tx1"/>
                </a:solidFill>
                <a:latin typeface="Times New Roman" charset="0"/>
                <a:cs typeface="Times New Roman" charset="0"/>
              </a:defRPr>
            </a:lvl7pPr>
            <a:lvl8pPr marL="3389881" indent="-225992" eaLnBrk="0" fontAlgn="base" hangingPunct="0">
              <a:spcBef>
                <a:spcPct val="0"/>
              </a:spcBef>
              <a:spcAft>
                <a:spcPct val="0"/>
              </a:spcAft>
              <a:defRPr sz="2400">
                <a:solidFill>
                  <a:schemeClr val="tx1"/>
                </a:solidFill>
                <a:latin typeface="Times New Roman" charset="0"/>
                <a:cs typeface="Times New Roman" charset="0"/>
              </a:defRPr>
            </a:lvl8pPr>
            <a:lvl9pPr marL="3841865" indent="-225992" eaLnBrk="0" fontAlgn="base" hangingPunct="0">
              <a:spcBef>
                <a:spcPct val="0"/>
              </a:spcBef>
              <a:spcAft>
                <a:spcPct val="0"/>
              </a:spcAft>
              <a:defRPr sz="2400">
                <a:solidFill>
                  <a:schemeClr val="tx1"/>
                </a:solidFill>
                <a:latin typeface="Times New Roman" charset="0"/>
                <a:cs typeface="Times New Roman" charset="0"/>
              </a:defRPr>
            </a:lvl9pPr>
          </a:lstStyle>
          <a:p>
            <a:pPr eaLnBrk="1" hangingPunct="1"/>
            <a:fld id="{83F6AFC3-30FF-46AB-B60E-DAA2DB2B0C54}" type="slidenum">
              <a:rPr lang="en-US" sz="1200">
                <a:solidFill>
                  <a:prstClr val="black"/>
                </a:solidFill>
              </a:rPr>
              <a:pPr eaLnBrk="1" hangingPunct="1"/>
              <a:t>24</a:t>
            </a:fld>
            <a:endParaRPr lang="en-US" sz="1200">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Risk for DKA </a:t>
            </a:r>
            <a:r>
              <a:rPr lang="en-US" dirty="0" err="1"/>
              <a:t>bc</a:t>
            </a:r>
            <a:r>
              <a:rPr lang="en-US" dirty="0"/>
              <a:t> no long-acting on board. Can get into trouble in few hours on pump if bad</a:t>
            </a:r>
            <a:r>
              <a:rPr lang="en-US" baseline="0" dirty="0"/>
              <a:t> pump site or not </a:t>
            </a:r>
            <a:r>
              <a:rPr lang="en-US" baseline="0" dirty="0" err="1"/>
              <a:t>bolusing</a:t>
            </a:r>
            <a:r>
              <a:rPr lang="en-US" baseline="0" dirty="0"/>
              <a:t>.</a:t>
            </a:r>
          </a:p>
          <a:p>
            <a:pPr marL="171450" indent="-171450">
              <a:buFont typeface="Arial" panose="020B0604020202020204" pitchFamily="34" charset="0"/>
              <a:buChar char="•"/>
            </a:pPr>
            <a:r>
              <a:rPr lang="en-US" baseline="0" dirty="0"/>
              <a:t>If unexplained high BG and on pump, have to think bad site. Infusion set problems are the #1 cause of unexplained high BG.</a:t>
            </a:r>
          </a:p>
          <a:p>
            <a:pPr marL="171450" indent="-171450">
              <a:buFont typeface="Arial" panose="020B0604020202020204" pitchFamily="34" charset="0"/>
              <a:buChar char="•"/>
            </a:pPr>
            <a:r>
              <a:rPr lang="en-US" baseline="0" dirty="0"/>
              <a:t>Shouldn’t disconnect for more than 1 hour at a time—no basal being given. Check student’s orders for gym class and keep pump on or off. Contact sports pump should be disconnected. If block scheduling, and gym lasts longer than 1 hour, student will need to check BG after 1 hour, reconnect, possibly bolus to correct a high BG, and then disconnect again. MD needs to specify exercise/gym orders for pump therapy.</a:t>
            </a:r>
          </a:p>
          <a:p>
            <a:pPr marL="171450" indent="-171450">
              <a:buFont typeface="Arial" panose="020B0604020202020204" pitchFamily="34" charset="0"/>
              <a:buChar char="•"/>
            </a:pPr>
            <a:r>
              <a:rPr lang="en-US" baseline="0" dirty="0"/>
              <a:t>Pumps are not waterproof, water resistant—if swimming in school disconnect</a:t>
            </a:r>
          </a:p>
          <a:p>
            <a:pPr marL="171450" indent="-171450">
              <a:buFont typeface="Arial" panose="020B0604020202020204" pitchFamily="34" charset="0"/>
              <a:buChar char="•"/>
            </a:pPr>
            <a:r>
              <a:rPr lang="en-US" dirty="0"/>
              <a:t>Pump failure, will need to give shot of Lantus to cover </a:t>
            </a:r>
            <a:r>
              <a:rPr lang="en-US" dirty="0" err="1"/>
              <a:t>basals</a:t>
            </a:r>
            <a:r>
              <a:rPr lang="en-US" dirty="0"/>
              <a:t> not getting. MD will calculate</a:t>
            </a:r>
            <a:r>
              <a:rPr lang="en-US" baseline="0" dirty="0"/>
              <a:t> dose—call diabetes care team for instructions or have MD include orders in DMMP in case of pump failure.</a:t>
            </a:r>
          </a:p>
          <a:p>
            <a:pPr marL="171450" indent="-171450">
              <a:buFont typeface="Arial" panose="020B0604020202020204" pitchFamily="34" charset="0"/>
              <a:buChar char="•"/>
            </a:pPr>
            <a:r>
              <a:rPr lang="en-US" baseline="0" dirty="0"/>
              <a:t>If any pump problems, don’t hesitate to ask student—they live with them 24/7, they know so much. Can always call parent too for guidance. Know the pump companies can walk you through anything over the phone. Customer service rep 24/7, and will stay on phone as long as it takes.</a:t>
            </a:r>
          </a:p>
          <a:p>
            <a:pPr marL="171450" indent="-171450">
              <a:buFont typeface="Arial" panose="020B0604020202020204" pitchFamily="34" charset="0"/>
              <a:buChar char="•"/>
            </a:pPr>
            <a:r>
              <a:rPr lang="en-US" baseline="0" dirty="0"/>
              <a:t>All pumps have </a:t>
            </a:r>
            <a:r>
              <a:rPr lang="en-US" baseline="0" dirty="0" err="1"/>
              <a:t>hx</a:t>
            </a:r>
            <a:r>
              <a:rPr lang="en-US" baseline="0" dirty="0"/>
              <a:t> screens and you can review last bolus given, how much basal given, daily totals, and last site change. It is only a matter of finding the correct screen on each pump.</a:t>
            </a:r>
          </a:p>
          <a:p>
            <a:pPr marL="171450" indent="-171450">
              <a:buFont typeface="Arial" panose="020B0604020202020204" pitchFamily="34" charset="0"/>
              <a:buChar char="•"/>
            </a:pPr>
            <a:r>
              <a:rPr lang="en-US" baseline="0" dirty="0"/>
              <a:t>School nurses are not expected to be experts on their student’s pump. If you’re interested in additional training for your student’s pump, reach out to their endo office and see if any CDEs can schedule training for you or if they have pump company reps who can.</a:t>
            </a:r>
            <a:endParaRPr lang="en-US" dirty="0"/>
          </a:p>
        </p:txBody>
      </p:sp>
      <p:sp>
        <p:nvSpPr>
          <p:cNvPr id="4" name="Slide Number Placeholder 3"/>
          <p:cNvSpPr>
            <a:spLocks noGrp="1"/>
          </p:cNvSpPr>
          <p:nvPr>
            <p:ph type="sldNum" sz="quarter" idx="10"/>
          </p:nvPr>
        </p:nvSpPr>
        <p:spPr/>
        <p:txBody>
          <a:bodyPr/>
          <a:lstStyle/>
          <a:p>
            <a:fld id="{32AFC828-6169-4C34-B2C2-471AC1661251}" type="slidenum">
              <a:rPr lang="en-US" smtClean="0"/>
              <a:t>25</a:t>
            </a:fld>
            <a:endParaRPr lang="en-US"/>
          </a:p>
        </p:txBody>
      </p:sp>
    </p:spTree>
    <p:extLst>
      <p:ext uri="{BB962C8B-B14F-4D97-AF65-F5344CB8AC3E}">
        <p14:creationId xmlns:p14="http://schemas.microsoft.com/office/powerpoint/2010/main" val="27404534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32AFC828-6169-4C34-B2C2-471AC1661251}" type="slidenum">
              <a:rPr lang="en-US" smtClean="0"/>
              <a:t>26</a:t>
            </a:fld>
            <a:endParaRPr lang="en-US"/>
          </a:p>
        </p:txBody>
      </p:sp>
    </p:spTree>
    <p:extLst>
      <p:ext uri="{BB962C8B-B14F-4D97-AF65-F5344CB8AC3E}">
        <p14:creationId xmlns:p14="http://schemas.microsoft.com/office/powerpoint/2010/main" val="40764205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4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6" name="Google Shape;346;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3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8" name="Google Shape;328;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4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9" name="Google Shape;369;p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4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7" name="Google Shape;387;p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p:txBody>
          <a:bodyPr/>
          <a:lstStyle/>
          <a:p>
            <a:fld id="{32AFC828-6169-4C34-B2C2-471AC1661251}" type="slidenum">
              <a:rPr lang="en-US" smtClean="0"/>
              <a:t>35</a:t>
            </a:fld>
            <a:endParaRPr lang="en-US"/>
          </a:p>
        </p:txBody>
      </p:sp>
    </p:spTree>
    <p:extLst>
      <p:ext uri="{BB962C8B-B14F-4D97-AF65-F5344CB8AC3E}">
        <p14:creationId xmlns:p14="http://schemas.microsoft.com/office/powerpoint/2010/main" val="12304470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5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2" name="Google Shape;452;p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6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p>
        </p:txBody>
      </p:sp>
      <p:sp>
        <p:nvSpPr>
          <p:cNvPr id="2160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charset="0"/>
                <a:cs typeface="Times New Roman" charset="0"/>
              </a:defRPr>
            </a:lvl1pPr>
            <a:lvl2pPr marL="734474" indent="-282490" eaLnBrk="0" hangingPunct="0">
              <a:defRPr sz="2400">
                <a:solidFill>
                  <a:schemeClr val="tx1"/>
                </a:solidFill>
                <a:latin typeface="Times New Roman" charset="0"/>
                <a:cs typeface="Times New Roman" charset="0"/>
              </a:defRPr>
            </a:lvl2pPr>
            <a:lvl3pPr marL="1129960" indent="-225992" eaLnBrk="0" hangingPunct="0">
              <a:defRPr sz="2400">
                <a:solidFill>
                  <a:schemeClr val="tx1"/>
                </a:solidFill>
                <a:latin typeface="Times New Roman" charset="0"/>
                <a:cs typeface="Times New Roman" charset="0"/>
              </a:defRPr>
            </a:lvl3pPr>
            <a:lvl4pPr marL="1581944" indent="-225992" eaLnBrk="0" hangingPunct="0">
              <a:defRPr sz="2400">
                <a:solidFill>
                  <a:schemeClr val="tx1"/>
                </a:solidFill>
                <a:latin typeface="Times New Roman" charset="0"/>
                <a:cs typeface="Times New Roman" charset="0"/>
              </a:defRPr>
            </a:lvl4pPr>
            <a:lvl5pPr marL="2033929" indent="-225992" eaLnBrk="0" hangingPunct="0">
              <a:defRPr sz="2400">
                <a:solidFill>
                  <a:schemeClr val="tx1"/>
                </a:solidFill>
                <a:latin typeface="Times New Roman" charset="0"/>
                <a:cs typeface="Times New Roman" charset="0"/>
              </a:defRPr>
            </a:lvl5pPr>
            <a:lvl6pPr marL="2485912" indent="-225992" eaLnBrk="0" fontAlgn="base" hangingPunct="0">
              <a:spcBef>
                <a:spcPct val="0"/>
              </a:spcBef>
              <a:spcAft>
                <a:spcPct val="0"/>
              </a:spcAft>
              <a:defRPr sz="2400">
                <a:solidFill>
                  <a:schemeClr val="tx1"/>
                </a:solidFill>
                <a:latin typeface="Times New Roman" charset="0"/>
                <a:cs typeface="Times New Roman" charset="0"/>
              </a:defRPr>
            </a:lvl6pPr>
            <a:lvl7pPr marL="2937897" indent="-225992" eaLnBrk="0" fontAlgn="base" hangingPunct="0">
              <a:spcBef>
                <a:spcPct val="0"/>
              </a:spcBef>
              <a:spcAft>
                <a:spcPct val="0"/>
              </a:spcAft>
              <a:defRPr sz="2400">
                <a:solidFill>
                  <a:schemeClr val="tx1"/>
                </a:solidFill>
                <a:latin typeface="Times New Roman" charset="0"/>
                <a:cs typeface="Times New Roman" charset="0"/>
              </a:defRPr>
            </a:lvl7pPr>
            <a:lvl8pPr marL="3389881" indent="-225992" eaLnBrk="0" fontAlgn="base" hangingPunct="0">
              <a:spcBef>
                <a:spcPct val="0"/>
              </a:spcBef>
              <a:spcAft>
                <a:spcPct val="0"/>
              </a:spcAft>
              <a:defRPr sz="2400">
                <a:solidFill>
                  <a:schemeClr val="tx1"/>
                </a:solidFill>
                <a:latin typeface="Times New Roman" charset="0"/>
                <a:cs typeface="Times New Roman" charset="0"/>
              </a:defRPr>
            </a:lvl8pPr>
            <a:lvl9pPr marL="3841865" indent="-225992" eaLnBrk="0" fontAlgn="base" hangingPunct="0">
              <a:spcBef>
                <a:spcPct val="0"/>
              </a:spcBef>
              <a:spcAft>
                <a:spcPct val="0"/>
              </a:spcAft>
              <a:defRPr sz="2400">
                <a:solidFill>
                  <a:schemeClr val="tx1"/>
                </a:solidFill>
                <a:latin typeface="Times New Roman" charset="0"/>
                <a:cs typeface="Times New Roman" charset="0"/>
              </a:defRPr>
            </a:lvl9pPr>
          </a:lstStyle>
          <a:p>
            <a:pPr eaLnBrk="1" hangingPunct="1"/>
            <a:fld id="{FD506485-7497-4CB4-82C9-DCA931CC5DB8}" type="slidenum">
              <a:rPr lang="en-US" sz="1200">
                <a:solidFill>
                  <a:prstClr val="black"/>
                </a:solidFill>
              </a:rPr>
              <a:pPr eaLnBrk="1" hangingPunct="1"/>
              <a:t>3</a:t>
            </a:fld>
            <a:endParaRPr lang="en-US" sz="1200">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6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8" name="Google Shape;488;p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p6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2" name="Google Shape;482;p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p6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2" name="Google Shape;512;p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6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5" name="Google Shape;525;p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6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5" name="Google Shape;525;p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513117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6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5" name="Google Shape;525;p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906677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6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5" name="Google Shape;525;p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287133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4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5" name="Google Shape;395;p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5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4" name="Google Shape;434;p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p7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8" name="Google Shape;588;p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126b0956b3d_2_23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7" name="Google Shape;337;g126b0956b3d_2_2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3"/>
        <p:cNvGrpSpPr/>
        <p:nvPr/>
      </p:nvGrpSpPr>
      <p:grpSpPr>
        <a:xfrm>
          <a:off x="0" y="0"/>
          <a:ext cx="0" cy="0"/>
          <a:chOff x="0" y="0"/>
          <a:chExt cx="0" cy="0"/>
        </a:xfrm>
      </p:grpSpPr>
      <p:sp>
        <p:nvSpPr>
          <p:cNvPr id="1514" name="Google Shape;1514;p179:notes"/>
          <p:cNvSpPr>
            <a:spLocks noGrp="1" noRot="1" noChangeAspect="1"/>
          </p:cNvSpPr>
          <p:nvPr>
            <p:ph type="sldImg" idx="2"/>
          </p:nvPr>
        </p:nvSpPr>
        <p:spPr>
          <a:xfrm>
            <a:off x="2865438" y="525463"/>
            <a:ext cx="3505200" cy="2628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5" name="Google Shape;1515;p179:notes"/>
          <p:cNvSpPr txBox="1">
            <a:spLocks noGrp="1"/>
          </p:cNvSpPr>
          <p:nvPr>
            <p:ph type="body" idx="1"/>
          </p:nvPr>
        </p:nvSpPr>
        <p:spPr>
          <a:xfrm>
            <a:off x="923608" y="3329940"/>
            <a:ext cx="7388860" cy="3154680"/>
          </a:xfrm>
          <a:prstGeom prst="rect">
            <a:avLst/>
          </a:prstGeom>
          <a:noFill/>
          <a:ln>
            <a:noFill/>
          </a:ln>
        </p:spPr>
        <p:txBody>
          <a:bodyPr spcFirstLastPara="1" wrap="square" lIns="92275" tIns="46125" rIns="92275" bIns="46125" anchor="t" anchorCtr="0">
            <a:noAutofit/>
          </a:bodyPr>
          <a:lstStyle/>
          <a:p>
            <a:pPr marL="0" lvl="0" indent="0" algn="l" rtl="0">
              <a:spcBef>
                <a:spcPts val="0"/>
              </a:spcBef>
              <a:spcAft>
                <a:spcPts val="0"/>
              </a:spcAft>
              <a:buNone/>
            </a:pPr>
            <a:endParaRPr/>
          </a:p>
        </p:txBody>
      </p:sp>
      <p:sp>
        <p:nvSpPr>
          <p:cNvPr id="1516" name="Google Shape;1516;p179:notes"/>
          <p:cNvSpPr txBox="1">
            <a:spLocks noGrp="1"/>
          </p:cNvSpPr>
          <p:nvPr>
            <p:ph type="sldNum" idx="12"/>
          </p:nvPr>
        </p:nvSpPr>
        <p:spPr>
          <a:xfrm>
            <a:off x="5231639" y="6658664"/>
            <a:ext cx="4002299" cy="350520"/>
          </a:xfrm>
          <a:prstGeom prst="rect">
            <a:avLst/>
          </a:prstGeom>
          <a:noFill/>
          <a:ln>
            <a:noFill/>
          </a:ln>
        </p:spPr>
        <p:txBody>
          <a:bodyPr spcFirstLastPara="1" wrap="square" lIns="92275" tIns="46125" rIns="92275" bIns="46125" anchor="b" anchorCtr="0">
            <a:noAutofit/>
          </a:bodyPr>
          <a:lstStyle/>
          <a:p>
            <a:pPr marL="0" lvl="0" indent="0" algn="r" rtl="0">
              <a:spcBef>
                <a:spcPts val="0"/>
              </a:spcBef>
              <a:spcAft>
                <a:spcPts val="0"/>
              </a:spcAft>
              <a:buNone/>
            </a:pPr>
            <a:fld id="{00000000-1234-1234-1234-123412341234}" type="slidenum">
              <a:rPr lang="en-US"/>
              <a:t>55</a:t>
            </a:fld>
            <a:endParaRPr/>
          </a:p>
        </p:txBody>
      </p:sp>
    </p:spTree>
    <p:extLst>
      <p:ext uri="{BB962C8B-B14F-4D97-AF65-F5344CB8AC3E}">
        <p14:creationId xmlns:p14="http://schemas.microsoft.com/office/powerpoint/2010/main" val="2960830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0"/>
        <p:cNvGrpSpPr/>
        <p:nvPr/>
      </p:nvGrpSpPr>
      <p:grpSpPr>
        <a:xfrm>
          <a:off x="0" y="0"/>
          <a:ext cx="0" cy="0"/>
          <a:chOff x="0" y="0"/>
          <a:chExt cx="0" cy="0"/>
        </a:xfrm>
      </p:grpSpPr>
      <p:sp>
        <p:nvSpPr>
          <p:cNvPr id="1521" name="Google Shape;1521;p180:notes"/>
          <p:cNvSpPr txBox="1">
            <a:spLocks noGrp="1"/>
          </p:cNvSpPr>
          <p:nvPr>
            <p:ph type="body" idx="1"/>
          </p:nvPr>
        </p:nvSpPr>
        <p:spPr>
          <a:xfrm>
            <a:off x="923608" y="3329940"/>
            <a:ext cx="7388860" cy="3154680"/>
          </a:xfrm>
          <a:prstGeom prst="rect">
            <a:avLst/>
          </a:prstGeom>
        </p:spPr>
        <p:txBody>
          <a:bodyPr spcFirstLastPara="1" wrap="square" lIns="92275" tIns="46125" rIns="92275" bIns="46125" anchor="t" anchorCtr="0">
            <a:noAutofit/>
          </a:bodyPr>
          <a:lstStyle/>
          <a:p>
            <a:pPr marL="0" lvl="0" indent="0" algn="l" rtl="0">
              <a:spcBef>
                <a:spcPts val="0"/>
              </a:spcBef>
              <a:spcAft>
                <a:spcPts val="0"/>
              </a:spcAft>
              <a:buNone/>
            </a:pPr>
            <a:endParaRPr/>
          </a:p>
        </p:txBody>
      </p:sp>
      <p:sp>
        <p:nvSpPr>
          <p:cNvPr id="1522" name="Google Shape;1522;p180:notes"/>
          <p:cNvSpPr>
            <a:spLocks noGrp="1" noRot="1" noChangeAspect="1"/>
          </p:cNvSpPr>
          <p:nvPr>
            <p:ph type="sldImg" idx="2"/>
          </p:nvPr>
        </p:nvSpPr>
        <p:spPr>
          <a:xfrm>
            <a:off x="2865438" y="525463"/>
            <a:ext cx="3505200" cy="2628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5"/>
        <p:cNvGrpSpPr/>
        <p:nvPr/>
      </p:nvGrpSpPr>
      <p:grpSpPr>
        <a:xfrm>
          <a:off x="0" y="0"/>
          <a:ext cx="0" cy="0"/>
          <a:chOff x="0" y="0"/>
          <a:chExt cx="0" cy="0"/>
        </a:xfrm>
      </p:grpSpPr>
      <p:sp>
        <p:nvSpPr>
          <p:cNvPr id="1526" name="Google Shape;1526;p181:notes"/>
          <p:cNvSpPr txBox="1">
            <a:spLocks noGrp="1"/>
          </p:cNvSpPr>
          <p:nvPr>
            <p:ph type="body" idx="1"/>
          </p:nvPr>
        </p:nvSpPr>
        <p:spPr>
          <a:xfrm>
            <a:off x="923608" y="3329940"/>
            <a:ext cx="7388860" cy="3154680"/>
          </a:xfrm>
          <a:prstGeom prst="rect">
            <a:avLst/>
          </a:prstGeom>
        </p:spPr>
        <p:txBody>
          <a:bodyPr spcFirstLastPara="1" wrap="square" lIns="92275" tIns="46125" rIns="92275" bIns="46125" anchor="t" anchorCtr="0">
            <a:noAutofit/>
          </a:bodyPr>
          <a:lstStyle/>
          <a:p>
            <a:pPr marL="0" lvl="0" indent="0" algn="l" rtl="0">
              <a:spcBef>
                <a:spcPts val="0"/>
              </a:spcBef>
              <a:spcAft>
                <a:spcPts val="0"/>
              </a:spcAft>
              <a:buNone/>
            </a:pPr>
            <a:endParaRPr/>
          </a:p>
        </p:txBody>
      </p:sp>
      <p:sp>
        <p:nvSpPr>
          <p:cNvPr id="1527" name="Google Shape;1527;p181:notes"/>
          <p:cNvSpPr>
            <a:spLocks noGrp="1" noRot="1" noChangeAspect="1"/>
          </p:cNvSpPr>
          <p:nvPr>
            <p:ph type="sldImg" idx="2"/>
          </p:nvPr>
        </p:nvSpPr>
        <p:spPr>
          <a:xfrm>
            <a:off x="2865438" y="525463"/>
            <a:ext cx="3505200" cy="2628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2"/>
        <p:cNvGrpSpPr/>
        <p:nvPr/>
      </p:nvGrpSpPr>
      <p:grpSpPr>
        <a:xfrm>
          <a:off x="0" y="0"/>
          <a:ext cx="0" cy="0"/>
          <a:chOff x="0" y="0"/>
          <a:chExt cx="0" cy="0"/>
        </a:xfrm>
      </p:grpSpPr>
      <p:sp>
        <p:nvSpPr>
          <p:cNvPr id="1533" name="Google Shape;1533;p182:notes"/>
          <p:cNvSpPr txBox="1">
            <a:spLocks noGrp="1"/>
          </p:cNvSpPr>
          <p:nvPr>
            <p:ph type="body" idx="1"/>
          </p:nvPr>
        </p:nvSpPr>
        <p:spPr>
          <a:xfrm>
            <a:off x="923608" y="3329940"/>
            <a:ext cx="7388860" cy="3154680"/>
          </a:xfrm>
          <a:prstGeom prst="rect">
            <a:avLst/>
          </a:prstGeom>
        </p:spPr>
        <p:txBody>
          <a:bodyPr spcFirstLastPara="1" wrap="square" lIns="92275" tIns="46125" rIns="92275" bIns="46125" anchor="t" anchorCtr="0">
            <a:noAutofit/>
          </a:bodyPr>
          <a:lstStyle/>
          <a:p>
            <a:pPr marL="0" lvl="0" indent="0" algn="l" rtl="0">
              <a:spcBef>
                <a:spcPts val="0"/>
              </a:spcBef>
              <a:spcAft>
                <a:spcPts val="0"/>
              </a:spcAft>
              <a:buNone/>
            </a:pPr>
            <a:endParaRPr/>
          </a:p>
        </p:txBody>
      </p:sp>
      <p:sp>
        <p:nvSpPr>
          <p:cNvPr id="1534" name="Google Shape;1534;p182:notes"/>
          <p:cNvSpPr>
            <a:spLocks noGrp="1" noRot="1" noChangeAspect="1"/>
          </p:cNvSpPr>
          <p:nvPr>
            <p:ph type="sldImg" idx="2"/>
          </p:nvPr>
        </p:nvSpPr>
        <p:spPr>
          <a:xfrm>
            <a:off x="2865438" y="525463"/>
            <a:ext cx="3505200" cy="2628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3"/>
        <p:cNvGrpSpPr/>
        <p:nvPr/>
      </p:nvGrpSpPr>
      <p:grpSpPr>
        <a:xfrm>
          <a:off x="0" y="0"/>
          <a:ext cx="0" cy="0"/>
          <a:chOff x="0" y="0"/>
          <a:chExt cx="0" cy="0"/>
        </a:xfrm>
      </p:grpSpPr>
      <p:sp>
        <p:nvSpPr>
          <p:cNvPr id="1514" name="Google Shape;1514;p179:notes"/>
          <p:cNvSpPr>
            <a:spLocks noGrp="1" noRot="1" noChangeAspect="1"/>
          </p:cNvSpPr>
          <p:nvPr>
            <p:ph type="sldImg" idx="2"/>
          </p:nvPr>
        </p:nvSpPr>
        <p:spPr>
          <a:xfrm>
            <a:off x="2865438" y="525463"/>
            <a:ext cx="3505200" cy="2628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5" name="Google Shape;1515;p179:notes"/>
          <p:cNvSpPr txBox="1">
            <a:spLocks noGrp="1"/>
          </p:cNvSpPr>
          <p:nvPr>
            <p:ph type="body" idx="1"/>
          </p:nvPr>
        </p:nvSpPr>
        <p:spPr>
          <a:xfrm>
            <a:off x="923608" y="3329940"/>
            <a:ext cx="7388860" cy="3154680"/>
          </a:xfrm>
          <a:prstGeom prst="rect">
            <a:avLst/>
          </a:prstGeom>
          <a:noFill/>
          <a:ln>
            <a:noFill/>
          </a:ln>
        </p:spPr>
        <p:txBody>
          <a:bodyPr spcFirstLastPara="1" wrap="square" lIns="92275" tIns="46125" rIns="92275" bIns="46125" anchor="t" anchorCtr="0">
            <a:noAutofit/>
          </a:bodyPr>
          <a:lstStyle/>
          <a:p>
            <a:pPr marL="0" lvl="0" indent="0" algn="l" rtl="0">
              <a:spcBef>
                <a:spcPts val="0"/>
              </a:spcBef>
              <a:spcAft>
                <a:spcPts val="0"/>
              </a:spcAft>
              <a:buNone/>
            </a:pPr>
            <a:endParaRPr/>
          </a:p>
        </p:txBody>
      </p:sp>
      <p:sp>
        <p:nvSpPr>
          <p:cNvPr id="1516" name="Google Shape;1516;p179:notes"/>
          <p:cNvSpPr txBox="1">
            <a:spLocks noGrp="1"/>
          </p:cNvSpPr>
          <p:nvPr>
            <p:ph type="sldNum" idx="12"/>
          </p:nvPr>
        </p:nvSpPr>
        <p:spPr>
          <a:xfrm>
            <a:off x="5231639" y="6658664"/>
            <a:ext cx="4002299" cy="350520"/>
          </a:xfrm>
          <a:prstGeom prst="rect">
            <a:avLst/>
          </a:prstGeom>
          <a:noFill/>
          <a:ln>
            <a:noFill/>
          </a:ln>
        </p:spPr>
        <p:txBody>
          <a:bodyPr spcFirstLastPara="1" wrap="square" lIns="92275" tIns="46125" rIns="92275" bIns="46125" anchor="b" anchorCtr="0">
            <a:noAutofit/>
          </a:bodyPr>
          <a:lstStyle/>
          <a:p>
            <a:pPr marL="0" lvl="0" indent="0" algn="r" rtl="0">
              <a:spcBef>
                <a:spcPts val="0"/>
              </a:spcBef>
              <a:spcAft>
                <a:spcPts val="0"/>
              </a:spcAft>
              <a:buNone/>
            </a:pPr>
            <a:fld id="{00000000-1234-1234-1234-123412341234}" type="slidenum">
              <a:rPr lang="en-US"/>
              <a:t>59</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3"/>
        <p:cNvGrpSpPr/>
        <p:nvPr/>
      </p:nvGrpSpPr>
      <p:grpSpPr>
        <a:xfrm>
          <a:off x="0" y="0"/>
          <a:ext cx="0" cy="0"/>
          <a:chOff x="0" y="0"/>
          <a:chExt cx="0" cy="0"/>
        </a:xfrm>
      </p:grpSpPr>
      <p:sp>
        <p:nvSpPr>
          <p:cNvPr id="1514" name="Google Shape;1514;p179:notes"/>
          <p:cNvSpPr>
            <a:spLocks noGrp="1" noRot="1" noChangeAspect="1"/>
          </p:cNvSpPr>
          <p:nvPr>
            <p:ph type="sldImg" idx="2"/>
          </p:nvPr>
        </p:nvSpPr>
        <p:spPr>
          <a:xfrm>
            <a:off x="2865438" y="525463"/>
            <a:ext cx="3505200" cy="2628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5" name="Google Shape;1515;p179:notes"/>
          <p:cNvSpPr txBox="1">
            <a:spLocks noGrp="1"/>
          </p:cNvSpPr>
          <p:nvPr>
            <p:ph type="body" idx="1"/>
          </p:nvPr>
        </p:nvSpPr>
        <p:spPr>
          <a:xfrm>
            <a:off x="923608" y="3329940"/>
            <a:ext cx="7388860" cy="3154680"/>
          </a:xfrm>
          <a:prstGeom prst="rect">
            <a:avLst/>
          </a:prstGeom>
          <a:noFill/>
          <a:ln>
            <a:noFill/>
          </a:ln>
        </p:spPr>
        <p:txBody>
          <a:bodyPr spcFirstLastPara="1" wrap="square" lIns="92275" tIns="46125" rIns="92275" bIns="46125" anchor="t" anchorCtr="0">
            <a:noAutofit/>
          </a:bodyPr>
          <a:lstStyle/>
          <a:p>
            <a:pPr marL="0" lvl="0" indent="0" algn="l" rtl="0">
              <a:spcBef>
                <a:spcPts val="0"/>
              </a:spcBef>
              <a:spcAft>
                <a:spcPts val="0"/>
              </a:spcAft>
              <a:buNone/>
            </a:pPr>
            <a:endParaRPr/>
          </a:p>
        </p:txBody>
      </p:sp>
      <p:sp>
        <p:nvSpPr>
          <p:cNvPr id="1516" name="Google Shape;1516;p179:notes"/>
          <p:cNvSpPr txBox="1">
            <a:spLocks noGrp="1"/>
          </p:cNvSpPr>
          <p:nvPr>
            <p:ph type="sldNum" idx="12"/>
          </p:nvPr>
        </p:nvSpPr>
        <p:spPr>
          <a:xfrm>
            <a:off x="5231639" y="6658664"/>
            <a:ext cx="4002299" cy="350520"/>
          </a:xfrm>
          <a:prstGeom prst="rect">
            <a:avLst/>
          </a:prstGeom>
          <a:noFill/>
          <a:ln>
            <a:noFill/>
          </a:ln>
        </p:spPr>
        <p:txBody>
          <a:bodyPr spcFirstLastPara="1" wrap="square" lIns="92275" tIns="46125" rIns="92275" bIns="46125" anchor="b" anchorCtr="0">
            <a:noAutofit/>
          </a:bodyPr>
          <a:lstStyle/>
          <a:p>
            <a:pPr marL="0" lvl="0" indent="0" algn="r" rtl="0">
              <a:spcBef>
                <a:spcPts val="0"/>
              </a:spcBef>
              <a:spcAft>
                <a:spcPts val="0"/>
              </a:spcAft>
              <a:buNone/>
            </a:pPr>
            <a:fld id="{00000000-1234-1234-1234-123412341234}" type="slidenum">
              <a:rPr lang="en-US"/>
              <a:t>60</a:t>
            </a:fld>
            <a:endParaRPr/>
          </a:p>
        </p:txBody>
      </p:sp>
    </p:spTree>
    <p:extLst>
      <p:ext uri="{BB962C8B-B14F-4D97-AF65-F5344CB8AC3E}">
        <p14:creationId xmlns:p14="http://schemas.microsoft.com/office/powerpoint/2010/main" val="17145685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1085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34474" indent="-282490" eaLnBrk="0" hangingPunct="0">
              <a:spcBef>
                <a:spcPct val="30000"/>
              </a:spcBef>
              <a:defRPr sz="1200">
                <a:solidFill>
                  <a:schemeClr val="tx1"/>
                </a:solidFill>
                <a:latin typeface="Calibri" pitchFamily="34" charset="0"/>
              </a:defRPr>
            </a:lvl2pPr>
            <a:lvl3pPr marL="1129960" indent="-225992" eaLnBrk="0" hangingPunct="0">
              <a:spcBef>
                <a:spcPct val="30000"/>
              </a:spcBef>
              <a:defRPr sz="1200">
                <a:solidFill>
                  <a:schemeClr val="tx1"/>
                </a:solidFill>
                <a:latin typeface="Calibri" pitchFamily="34" charset="0"/>
              </a:defRPr>
            </a:lvl3pPr>
            <a:lvl4pPr marL="1581944" indent="-225992" eaLnBrk="0" hangingPunct="0">
              <a:spcBef>
                <a:spcPct val="30000"/>
              </a:spcBef>
              <a:defRPr sz="1200">
                <a:solidFill>
                  <a:schemeClr val="tx1"/>
                </a:solidFill>
                <a:latin typeface="Calibri" pitchFamily="34" charset="0"/>
              </a:defRPr>
            </a:lvl4pPr>
            <a:lvl5pPr marL="2033929" indent="-225992" eaLnBrk="0" hangingPunct="0">
              <a:spcBef>
                <a:spcPct val="30000"/>
              </a:spcBef>
              <a:defRPr sz="1200">
                <a:solidFill>
                  <a:schemeClr val="tx1"/>
                </a:solidFill>
                <a:latin typeface="Calibri" pitchFamily="34" charset="0"/>
              </a:defRPr>
            </a:lvl5pPr>
            <a:lvl6pPr marL="2485912" indent="-225992" eaLnBrk="0" fontAlgn="base" hangingPunct="0">
              <a:spcBef>
                <a:spcPct val="30000"/>
              </a:spcBef>
              <a:spcAft>
                <a:spcPct val="0"/>
              </a:spcAft>
              <a:defRPr sz="1200">
                <a:solidFill>
                  <a:schemeClr val="tx1"/>
                </a:solidFill>
                <a:latin typeface="Calibri" pitchFamily="34" charset="0"/>
              </a:defRPr>
            </a:lvl6pPr>
            <a:lvl7pPr marL="2937897" indent="-225992" eaLnBrk="0" fontAlgn="base" hangingPunct="0">
              <a:spcBef>
                <a:spcPct val="30000"/>
              </a:spcBef>
              <a:spcAft>
                <a:spcPct val="0"/>
              </a:spcAft>
              <a:defRPr sz="1200">
                <a:solidFill>
                  <a:schemeClr val="tx1"/>
                </a:solidFill>
                <a:latin typeface="Calibri" pitchFamily="34" charset="0"/>
              </a:defRPr>
            </a:lvl7pPr>
            <a:lvl8pPr marL="3389881" indent="-225992" eaLnBrk="0" fontAlgn="base" hangingPunct="0">
              <a:spcBef>
                <a:spcPct val="30000"/>
              </a:spcBef>
              <a:spcAft>
                <a:spcPct val="0"/>
              </a:spcAft>
              <a:defRPr sz="1200">
                <a:solidFill>
                  <a:schemeClr val="tx1"/>
                </a:solidFill>
                <a:latin typeface="Calibri" pitchFamily="34" charset="0"/>
              </a:defRPr>
            </a:lvl8pPr>
            <a:lvl9pPr marL="3841865" indent="-225992"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BCA92FFF-A897-4A47-BA3C-9174884589ED}" type="slidenum">
              <a:rPr lang="en-US" altLang="en-US" smtClean="0">
                <a:latin typeface="Times New Roman" pitchFamily="18" charset="0"/>
              </a:rPr>
              <a:pPr eaLnBrk="1" hangingPunct="1">
                <a:spcBef>
                  <a:spcPct val="0"/>
                </a:spcBef>
              </a:pPr>
              <a:t>61</a:t>
            </a:fld>
            <a:endParaRPr lang="en-US" altLang="en-US">
              <a:latin typeface="Times New Roman" pitchFamily="18"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Graph shows how sensor shows where BG is between </a:t>
            </a:r>
            <a:r>
              <a:rPr lang="en-US" dirty="0" err="1"/>
              <a:t>fingersticks</a:t>
            </a:r>
            <a:r>
              <a:rPr lang="en-US" dirty="0"/>
              <a:t>. Breakfast and lunch #s</a:t>
            </a:r>
            <a:r>
              <a:rPr lang="en-US" baseline="0" dirty="0"/>
              <a:t> look good, assume BG stable in between, but sensor shows it was not. Seeing things like this and correcting them is how </a:t>
            </a:r>
            <a:r>
              <a:rPr lang="en-US" baseline="0" dirty="0" err="1"/>
              <a:t>ppl</a:t>
            </a:r>
            <a:r>
              <a:rPr lang="en-US" baseline="0" dirty="0"/>
              <a:t> get tighter control on their numbers and improve A1c.</a:t>
            </a:r>
            <a:endParaRPr lang="en-US" dirty="0"/>
          </a:p>
        </p:txBody>
      </p:sp>
      <p:sp>
        <p:nvSpPr>
          <p:cNvPr id="4" name="Slide Number Placeholder 3"/>
          <p:cNvSpPr>
            <a:spLocks noGrp="1"/>
          </p:cNvSpPr>
          <p:nvPr>
            <p:ph type="sldNum" sz="quarter" idx="10"/>
          </p:nvPr>
        </p:nvSpPr>
        <p:spPr/>
        <p:txBody>
          <a:bodyPr/>
          <a:lstStyle/>
          <a:p>
            <a:fld id="{32AFC828-6169-4C34-B2C2-471AC1661251}" type="slidenum">
              <a:rPr lang="en-US" smtClean="0"/>
              <a:t>63</a:t>
            </a:fld>
            <a:endParaRPr lang="en-US"/>
          </a:p>
        </p:txBody>
      </p:sp>
    </p:spTree>
    <p:extLst>
      <p:ext uri="{BB962C8B-B14F-4D97-AF65-F5344CB8AC3E}">
        <p14:creationId xmlns:p14="http://schemas.microsoft.com/office/powerpoint/2010/main" val="5268736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CGMs—</a:t>
            </a:r>
            <a:r>
              <a:rPr lang="en-US" dirty="0" err="1"/>
              <a:t>Enlite</a:t>
            </a:r>
            <a:r>
              <a:rPr lang="en-US" dirty="0"/>
              <a:t>/Guardian for Medtronic and </a:t>
            </a:r>
            <a:r>
              <a:rPr lang="en-US" dirty="0" err="1"/>
              <a:t>Dexcom</a:t>
            </a:r>
            <a:r>
              <a:rPr lang="en-US" dirty="0"/>
              <a:t> G5</a:t>
            </a:r>
          </a:p>
        </p:txBody>
      </p:sp>
      <p:sp>
        <p:nvSpPr>
          <p:cNvPr id="4" name="Slide Number Placeholder 3"/>
          <p:cNvSpPr>
            <a:spLocks noGrp="1"/>
          </p:cNvSpPr>
          <p:nvPr>
            <p:ph type="sldNum" sz="quarter" idx="10"/>
          </p:nvPr>
        </p:nvSpPr>
        <p:spPr/>
        <p:txBody>
          <a:bodyPr/>
          <a:lstStyle/>
          <a:p>
            <a:fld id="{49B90A42-0D01-4C98-9CFF-FAD50E1EAC63}" type="slidenum">
              <a:rPr lang="en-US" smtClean="0"/>
              <a:pPr/>
              <a:t>66</a:t>
            </a:fld>
            <a:endParaRPr lang="en-US" dirty="0"/>
          </a:p>
        </p:txBody>
      </p:sp>
    </p:spTree>
    <p:extLst>
      <p:ext uri="{BB962C8B-B14F-4D97-AF65-F5344CB8AC3E}">
        <p14:creationId xmlns:p14="http://schemas.microsoft.com/office/powerpoint/2010/main" val="15167192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All pumps do same basic functions—choosing one is</a:t>
            </a:r>
            <a:r>
              <a:rPr lang="en-US" baseline="0" dirty="0"/>
              <a:t> abut what fits for child’s lifestyle and needs, also, insurance plays a factor</a:t>
            </a:r>
          </a:p>
          <a:p>
            <a:pPr marL="171450" indent="-171450">
              <a:buFont typeface="Arial" panose="020B0604020202020204" pitchFamily="34" charset="0"/>
              <a:buChar char="•"/>
            </a:pPr>
            <a:r>
              <a:rPr lang="en-US" baseline="0" dirty="0"/>
              <a:t>Pumps are $8,000-10,000</a:t>
            </a:r>
          </a:p>
          <a:p>
            <a:pPr marL="171450" indent="-171450">
              <a:buFont typeface="Arial" panose="020B0604020202020204" pitchFamily="34" charset="0"/>
              <a:buChar char="•"/>
            </a:pPr>
            <a:r>
              <a:rPr lang="en-US" baseline="0" dirty="0"/>
              <a:t>Each have pros and cons to them—again about child’s needs and lifestyle</a:t>
            </a:r>
            <a:endParaRPr lang="en-US" dirty="0"/>
          </a:p>
        </p:txBody>
      </p:sp>
      <p:sp>
        <p:nvSpPr>
          <p:cNvPr id="4" name="Slide Number Placeholder 3"/>
          <p:cNvSpPr>
            <a:spLocks noGrp="1"/>
          </p:cNvSpPr>
          <p:nvPr>
            <p:ph type="sldNum" sz="quarter" idx="10"/>
          </p:nvPr>
        </p:nvSpPr>
        <p:spPr/>
        <p:txBody>
          <a:bodyPr/>
          <a:lstStyle/>
          <a:p>
            <a:fld id="{32AFC828-6169-4C34-B2C2-471AC1661251}" type="slidenum">
              <a:rPr lang="en-US" smtClean="0"/>
              <a:t>10</a:t>
            </a:fld>
            <a:endParaRPr lang="en-US"/>
          </a:p>
        </p:txBody>
      </p:sp>
    </p:spTree>
    <p:extLst>
      <p:ext uri="{BB962C8B-B14F-4D97-AF65-F5344CB8AC3E}">
        <p14:creationId xmlns:p14="http://schemas.microsoft.com/office/powerpoint/2010/main" val="13300693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3B9A6C-56A7-4184-9483-A8696BFF33A8}" type="slidenum">
              <a:rPr lang="en-US" smtClean="0"/>
              <a:t>67</a:t>
            </a:fld>
            <a:endParaRPr lang="en-US"/>
          </a:p>
        </p:txBody>
      </p:sp>
    </p:spTree>
    <p:extLst>
      <p:ext uri="{BB962C8B-B14F-4D97-AF65-F5344CB8AC3E}">
        <p14:creationId xmlns:p14="http://schemas.microsoft.com/office/powerpoint/2010/main" val="11218791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2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3" name="Google Shape;223;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2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Add notes from Brian about upcoming pipeline</a:t>
            </a:r>
            <a:endParaRPr dirty="0"/>
          </a:p>
        </p:txBody>
      </p:sp>
      <p:sp>
        <p:nvSpPr>
          <p:cNvPr id="223" name="Google Shape;223;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319534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BBC58B-0721-41E9-93FE-D548FCF47919}" type="slidenum">
              <a:rPr lang="en-US" smtClean="0"/>
              <a:t>77</a:t>
            </a:fld>
            <a:endParaRPr lang="en-US"/>
          </a:p>
        </p:txBody>
      </p:sp>
    </p:spTree>
    <p:extLst>
      <p:ext uri="{BB962C8B-B14F-4D97-AF65-F5344CB8AC3E}">
        <p14:creationId xmlns:p14="http://schemas.microsoft.com/office/powerpoint/2010/main" val="40230306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4" name="Google Shape;244;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legal</a:t>
            </a:r>
            <a:r>
              <a:rPr lang="en-US" baseline="0" dirty="0"/>
              <a:t> issues and liability—what are we legally responsible for and what are we liable for?</a:t>
            </a:r>
            <a:endParaRPr lang="en-US" dirty="0"/>
          </a:p>
          <a:p>
            <a:pPr marL="171450" indent="-171450">
              <a:buFont typeface="Arial" panose="020B0604020202020204" pitchFamily="34" charset="0"/>
              <a:buChar char="•"/>
            </a:pPr>
            <a:r>
              <a:rPr lang="en-US" dirty="0"/>
              <a:t>Chapter 16—all aware, defines</a:t>
            </a:r>
            <a:r>
              <a:rPr lang="en-US" baseline="0" dirty="0"/>
              <a:t> health services, school nurse, </a:t>
            </a:r>
            <a:r>
              <a:rPr lang="en-US" baseline="0" dirty="0" err="1"/>
              <a:t>etc</a:t>
            </a:r>
            <a:endParaRPr lang="en-US" baseline="0" dirty="0"/>
          </a:p>
          <a:p>
            <a:pPr marL="171450" indent="-171450">
              <a:buFont typeface="Arial" panose="020B0604020202020204" pitchFamily="34" charset="0"/>
              <a:buChar char="•"/>
            </a:pPr>
            <a:r>
              <a:rPr lang="en-US" baseline="0" dirty="0"/>
              <a:t>NJSA—Education Statutes, Chapter 18A:40-12.11-21 deals specifically with diabetes and lists requirements of schools. Did you know this existed? Following website is a PP from NJDOE on the statutes themselves. If go to website listed, can find these and read each one individually. Discusses health care plans, students managing their diabetes, glucagon delegation, and more.</a:t>
            </a:r>
          </a:p>
          <a:p>
            <a:pPr marL="171450" indent="-171450">
              <a:buFont typeface="Arial" panose="020B0604020202020204" pitchFamily="34" charset="0"/>
              <a:buChar char="•"/>
            </a:pPr>
            <a:r>
              <a:rPr lang="en-US" baseline="0" dirty="0"/>
              <a:t> NJDOE website—has an entire page devoted to diabetes care in school</a:t>
            </a:r>
            <a:endParaRPr lang="en-US" dirty="0"/>
          </a:p>
        </p:txBody>
      </p:sp>
      <p:sp>
        <p:nvSpPr>
          <p:cNvPr id="4" name="Slide Number Placeholder 3"/>
          <p:cNvSpPr>
            <a:spLocks noGrp="1"/>
          </p:cNvSpPr>
          <p:nvPr>
            <p:ph type="sldNum" sz="quarter" idx="10"/>
          </p:nvPr>
        </p:nvSpPr>
        <p:spPr/>
        <p:txBody>
          <a:bodyPr/>
          <a:lstStyle/>
          <a:p>
            <a:fld id="{32AFC828-6169-4C34-B2C2-471AC1661251}" type="slidenum">
              <a:rPr lang="en-US" smtClean="0"/>
              <a:t>84</a:t>
            </a:fld>
            <a:endParaRPr lang="en-US"/>
          </a:p>
        </p:txBody>
      </p:sp>
    </p:spTree>
    <p:extLst>
      <p:ext uri="{BB962C8B-B14F-4D97-AF65-F5344CB8AC3E}">
        <p14:creationId xmlns:p14="http://schemas.microsoft.com/office/powerpoint/2010/main" val="35650556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First arrow—leads</a:t>
            </a:r>
            <a:r>
              <a:rPr lang="en-US" baseline="0" dirty="0"/>
              <a:t> to PP with statutes </a:t>
            </a:r>
          </a:p>
          <a:p>
            <a:pPr marL="171450" indent="-171450">
              <a:buFont typeface="Arial" panose="020B0604020202020204" pitchFamily="34" charset="0"/>
              <a:buChar char="•"/>
            </a:pPr>
            <a:r>
              <a:rPr lang="en-US" baseline="0" dirty="0"/>
              <a:t>Second arrow is FAQ about the law and statutes. Included in handouts.</a:t>
            </a:r>
          </a:p>
          <a:p>
            <a:pPr marL="171450" indent="-171450">
              <a:buFont typeface="Arial" panose="020B0604020202020204" pitchFamily="34" charset="0"/>
              <a:buChar char="•"/>
            </a:pPr>
            <a:r>
              <a:rPr lang="en-US" baseline="0" dirty="0"/>
              <a:t>Third arrow is sample MD orders (DMMP) and sample IHP</a:t>
            </a:r>
            <a:endParaRPr lang="en-US" dirty="0"/>
          </a:p>
        </p:txBody>
      </p:sp>
      <p:sp>
        <p:nvSpPr>
          <p:cNvPr id="4" name="Slide Number Placeholder 3"/>
          <p:cNvSpPr>
            <a:spLocks noGrp="1"/>
          </p:cNvSpPr>
          <p:nvPr>
            <p:ph type="sldNum" sz="quarter" idx="10"/>
          </p:nvPr>
        </p:nvSpPr>
        <p:spPr/>
        <p:txBody>
          <a:bodyPr/>
          <a:lstStyle/>
          <a:p>
            <a:fld id="{32AFC828-6169-4C34-B2C2-471AC1661251}" type="slidenum">
              <a:rPr lang="en-US" smtClean="0"/>
              <a:t>85</a:t>
            </a:fld>
            <a:endParaRPr lang="en-US"/>
          </a:p>
        </p:txBody>
      </p:sp>
    </p:spTree>
    <p:extLst>
      <p:ext uri="{BB962C8B-B14F-4D97-AF65-F5344CB8AC3E}">
        <p14:creationId xmlns:p14="http://schemas.microsoft.com/office/powerpoint/2010/main" val="383821011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NJDOE PP on the law. These</a:t>
            </a:r>
            <a:r>
              <a:rPr lang="en-US" baseline="0" dirty="0"/>
              <a:t> are the requirements.</a:t>
            </a:r>
            <a:endParaRPr lang="en-US" dirty="0"/>
          </a:p>
        </p:txBody>
      </p:sp>
      <p:sp>
        <p:nvSpPr>
          <p:cNvPr id="4" name="Slide Number Placeholder 3"/>
          <p:cNvSpPr>
            <a:spLocks noGrp="1"/>
          </p:cNvSpPr>
          <p:nvPr>
            <p:ph type="sldNum" sz="quarter" idx="10"/>
          </p:nvPr>
        </p:nvSpPr>
        <p:spPr/>
        <p:txBody>
          <a:bodyPr/>
          <a:lstStyle/>
          <a:p>
            <a:fld id="{32AFC828-6169-4C34-B2C2-471AC1661251}" type="slidenum">
              <a:rPr lang="en-US" smtClean="0"/>
              <a:t>86</a:t>
            </a:fld>
            <a:endParaRPr lang="en-US"/>
          </a:p>
        </p:txBody>
      </p:sp>
    </p:spTree>
    <p:extLst>
      <p:ext uri="{BB962C8B-B14F-4D97-AF65-F5344CB8AC3E}">
        <p14:creationId xmlns:p14="http://schemas.microsoft.com/office/powerpoint/2010/main" val="72024233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AFC828-6169-4C34-B2C2-471AC1661251}" type="slidenum">
              <a:rPr lang="en-US" smtClean="0"/>
              <a:t>87</a:t>
            </a:fld>
            <a:endParaRPr lang="en-US"/>
          </a:p>
        </p:txBody>
      </p:sp>
    </p:spTree>
    <p:extLst>
      <p:ext uri="{BB962C8B-B14F-4D97-AF65-F5344CB8AC3E}">
        <p14:creationId xmlns:p14="http://schemas.microsoft.com/office/powerpoint/2010/main" val="154861024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Issues</a:t>
            </a:r>
            <a:r>
              <a:rPr lang="en-US" baseline="0" dirty="0"/>
              <a:t> in school: student checking BG outside of HO (in classroom, lunch room, </a:t>
            </a:r>
            <a:r>
              <a:rPr lang="en-US" baseline="0" dirty="0" err="1"/>
              <a:t>etc</a:t>
            </a:r>
            <a:r>
              <a:rPr lang="en-US" baseline="0" dirty="0"/>
              <a:t>), MD orders should reflect if student can perform tasks independently and that they are SAFE to do this.</a:t>
            </a:r>
          </a:p>
          <a:p>
            <a:pPr marL="171450" indent="-171450">
              <a:buFont typeface="Arial" panose="020B0604020202020204" pitchFamily="34" charset="0"/>
              <a:buChar char="•"/>
            </a:pPr>
            <a:r>
              <a:rPr lang="en-US" baseline="0" dirty="0"/>
              <a:t>My student, MD office wouldn’t sign off on it. Subbed in school where kids were allowed and they would call SN from classroom and report their numbers.</a:t>
            </a:r>
          </a:p>
          <a:p>
            <a:pPr marL="171450" indent="-171450">
              <a:buFont typeface="Arial" panose="020B0604020202020204" pitchFamily="34" charset="0"/>
              <a:buChar char="•"/>
            </a:pPr>
            <a:r>
              <a:rPr lang="en-US" baseline="0" dirty="0"/>
              <a:t>Also addresses if can give themselves insulin injections. Most orders read if they can do independently, with assistance, or cannot do on their own. Even if can do independently, still nursing responsibility to oversee management and ensure done properly.</a:t>
            </a:r>
          </a:p>
          <a:p>
            <a:pPr marL="171450" indent="-171450">
              <a:buFont typeface="Arial" panose="020B0604020202020204" pitchFamily="34" charset="0"/>
              <a:buChar char="•"/>
            </a:pPr>
            <a:r>
              <a:rPr lang="en-US" baseline="0" dirty="0"/>
              <a:t>Teachers and staff tend to be upset about potential needle exposure and blood exposure. Law requires that student dispose of all items safely and appropriately. (Story of student sticking kids with pen needle) If allowed to do tasks outside of HO, arrange area for sharps container and discuss with student how they are going to perform these tasks safely. Explain if they don’t can’t allow them to do outside of HO. Review with student proper procedures for safe disposal.</a:t>
            </a:r>
            <a:endParaRPr lang="en-US" dirty="0"/>
          </a:p>
        </p:txBody>
      </p:sp>
      <p:sp>
        <p:nvSpPr>
          <p:cNvPr id="4" name="Slide Number Placeholder 3"/>
          <p:cNvSpPr>
            <a:spLocks noGrp="1"/>
          </p:cNvSpPr>
          <p:nvPr>
            <p:ph type="sldNum" sz="quarter" idx="10"/>
          </p:nvPr>
        </p:nvSpPr>
        <p:spPr/>
        <p:txBody>
          <a:bodyPr/>
          <a:lstStyle/>
          <a:p>
            <a:fld id="{32AFC828-6169-4C34-B2C2-471AC1661251}" type="slidenum">
              <a:rPr lang="en-US" smtClean="0"/>
              <a:t>90</a:t>
            </a:fld>
            <a:endParaRPr lang="en-US"/>
          </a:p>
        </p:txBody>
      </p:sp>
    </p:spTree>
    <p:extLst>
      <p:ext uri="{BB962C8B-B14F-4D97-AF65-F5344CB8AC3E}">
        <p14:creationId xmlns:p14="http://schemas.microsoft.com/office/powerpoint/2010/main" val="26914786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90159" y="4343400"/>
            <a:ext cx="6330461" cy="4381481"/>
          </a:xfrm>
        </p:spPr>
        <p:txBody>
          <a:bodyPr>
            <a:normAutofit/>
          </a:bodyPr>
          <a:lstStyle/>
          <a:p>
            <a:r>
              <a:rPr lang="en-US" sz="1600" dirty="0"/>
              <a:t>  Pump has a reservoir for insulin and a microcomputer that allows</a:t>
            </a:r>
          </a:p>
          <a:p>
            <a:r>
              <a:rPr lang="en-US" sz="1600" dirty="0"/>
              <a:t>    for adjustment of the amount of insulin delivered to the patient </a:t>
            </a:r>
          </a:p>
          <a:p>
            <a:endParaRPr lang="en-US" sz="1600" dirty="0"/>
          </a:p>
          <a:p>
            <a:r>
              <a:rPr lang="en-US" sz="1600" dirty="0"/>
              <a:t>     Basal rate keep bg in target range – in between meals</a:t>
            </a:r>
          </a:p>
          <a:p>
            <a:r>
              <a:rPr lang="en-US" sz="1600" dirty="0"/>
              <a:t>     Additional doses for increased </a:t>
            </a:r>
            <a:r>
              <a:rPr lang="en-US" sz="1600" dirty="0" err="1"/>
              <a:t>bg</a:t>
            </a:r>
            <a:r>
              <a:rPr lang="en-US" sz="1600" dirty="0"/>
              <a:t> and CHO intake—bolus</a:t>
            </a:r>
          </a:p>
          <a:p>
            <a:r>
              <a:rPr lang="en-US" sz="1600" dirty="0"/>
              <a:t>Must be able to carb count</a:t>
            </a:r>
          </a:p>
          <a:p>
            <a:r>
              <a:rPr lang="en-US" sz="1600" dirty="0"/>
              <a:t>This kind of insulin therapy is called IIT (intensive insulin)</a:t>
            </a:r>
          </a:p>
          <a:p>
            <a:r>
              <a:rPr lang="en-US" sz="1600" dirty="0"/>
              <a:t>Patients get better control on pumps and less hypo events</a:t>
            </a:r>
          </a:p>
        </p:txBody>
      </p:sp>
      <p:sp>
        <p:nvSpPr>
          <p:cNvPr id="4" name="Slide Number Placeholder 3"/>
          <p:cNvSpPr>
            <a:spLocks noGrp="1"/>
          </p:cNvSpPr>
          <p:nvPr>
            <p:ph type="sldNum" sz="quarter" idx="10"/>
          </p:nvPr>
        </p:nvSpPr>
        <p:spPr/>
        <p:txBody>
          <a:bodyPr/>
          <a:lstStyle/>
          <a:p>
            <a:fld id="{49B90A42-0D01-4C98-9CFF-FAD50E1EAC63}" type="slidenum">
              <a:rPr lang="en-US" smtClean="0"/>
              <a:pPr/>
              <a:t>11</a:t>
            </a:fld>
            <a:endParaRPr lang="en-US" dirty="0"/>
          </a:p>
        </p:txBody>
      </p:sp>
    </p:spTree>
    <p:extLst>
      <p:ext uri="{BB962C8B-B14F-4D97-AF65-F5344CB8AC3E}">
        <p14:creationId xmlns:p14="http://schemas.microsoft.com/office/powerpoint/2010/main" val="339221439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a:t>
            </a:r>
            <a:r>
              <a:rPr lang="en-US" baseline="0" dirty="0"/>
              <a:t> student is older and handling a lot of their management, want to address in IHP how the SN is going to be involved in ensuring care is being done properly. As we all know, CYA. Ultimately, it’s our license, so we are responsible to know they are doing it correctly.</a:t>
            </a:r>
          </a:p>
          <a:p>
            <a:r>
              <a:rPr lang="en-US" baseline="0" dirty="0"/>
              <a:t>Ideas: students record their info in log book in HO, including outside of HO testing times, all insulin given, if treating any lows, etc. student can pull up history screen on pump to verify everything.</a:t>
            </a:r>
          </a:p>
          <a:p>
            <a:r>
              <a:rPr lang="en-US" baseline="0" dirty="0"/>
              <a:t>These tend to be bigger challenges for HS students d/t schedules, # of students SN has to care for, and more independent, large size of school and distance to get to HO</a:t>
            </a:r>
            <a:endParaRPr lang="en-US" dirty="0"/>
          </a:p>
        </p:txBody>
      </p:sp>
      <p:sp>
        <p:nvSpPr>
          <p:cNvPr id="4" name="Slide Number Placeholder 3"/>
          <p:cNvSpPr>
            <a:spLocks noGrp="1"/>
          </p:cNvSpPr>
          <p:nvPr>
            <p:ph type="sldNum" sz="quarter" idx="10"/>
          </p:nvPr>
        </p:nvSpPr>
        <p:spPr/>
        <p:txBody>
          <a:bodyPr/>
          <a:lstStyle/>
          <a:p>
            <a:fld id="{32AFC828-6169-4C34-B2C2-471AC1661251}" type="slidenum">
              <a:rPr lang="en-US" smtClean="0"/>
              <a:t>91</a:t>
            </a:fld>
            <a:endParaRPr lang="en-US"/>
          </a:p>
        </p:txBody>
      </p:sp>
    </p:spTree>
    <p:extLst>
      <p:ext uri="{BB962C8B-B14F-4D97-AF65-F5344CB8AC3E}">
        <p14:creationId xmlns:p14="http://schemas.microsoft.com/office/powerpoint/2010/main" val="158264380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 always</a:t>
            </a:r>
            <a:r>
              <a:rPr lang="en-US" baseline="0" dirty="0"/>
              <a:t> had my parent review the IHP and EHCP I developed and sign and date it. Always included list of names of all staff getting plan so parent was aware how many staff members going to—signature indicated they were aware of that. Tried to do this in August before school started so was in place for September (and not trying to be done during the crazed month of September). Would call parent over summer and try to schedule meeting before school year to accomplish all this.</a:t>
            </a:r>
          </a:p>
          <a:p>
            <a:pPr marL="171450" indent="-171450">
              <a:buFont typeface="Arial" panose="020B0604020202020204" pitchFamily="34" charset="0"/>
              <a:buChar char="•"/>
            </a:pPr>
            <a:r>
              <a:rPr lang="en-US" baseline="0" dirty="0"/>
              <a:t>504—SN should be on committee as they have the medical knowledge and can suggest accommodations</a:t>
            </a:r>
          </a:p>
          <a:p>
            <a:pPr marL="171450" indent="-171450">
              <a:buFont typeface="Arial" panose="020B0604020202020204" pitchFamily="34" charset="0"/>
              <a:buChar char="•"/>
            </a:pPr>
            <a:r>
              <a:rPr lang="en-US" baseline="0" dirty="0"/>
              <a:t>DMMP—school orders from MD, sample plan on NJDOE website. Typically, endo practices have their own set of orders, and provide them to students to give to schools. These orders are the basis for your care for the student, and then can use as guide for developing the IHP and EHCP. I always remind parents, if changes to student’s ratios, doses, </a:t>
            </a:r>
            <a:r>
              <a:rPr lang="en-US" baseline="0" dirty="0" err="1"/>
              <a:t>etc</a:t>
            </a:r>
            <a:r>
              <a:rPr lang="en-US" baseline="0" dirty="0"/>
              <a:t> they need to get updated set of orders/plan while at </a:t>
            </a:r>
            <a:r>
              <a:rPr lang="en-US" baseline="0" dirty="0" err="1"/>
              <a:t>appt</a:t>
            </a:r>
            <a:r>
              <a:rPr lang="en-US" baseline="0" dirty="0"/>
              <a:t> and give to SN.</a:t>
            </a:r>
            <a:endParaRPr lang="en-US" dirty="0"/>
          </a:p>
        </p:txBody>
      </p:sp>
      <p:sp>
        <p:nvSpPr>
          <p:cNvPr id="4" name="Slide Number Placeholder 3"/>
          <p:cNvSpPr>
            <a:spLocks noGrp="1"/>
          </p:cNvSpPr>
          <p:nvPr>
            <p:ph type="sldNum" sz="quarter" idx="10"/>
          </p:nvPr>
        </p:nvSpPr>
        <p:spPr/>
        <p:txBody>
          <a:bodyPr/>
          <a:lstStyle/>
          <a:p>
            <a:fld id="{32AFC828-6169-4C34-B2C2-471AC1661251}" type="slidenum">
              <a:rPr lang="en-US" smtClean="0"/>
              <a:t>95</a:t>
            </a:fld>
            <a:endParaRPr lang="en-US"/>
          </a:p>
        </p:txBody>
      </p:sp>
    </p:spTree>
    <p:extLst>
      <p:ext uri="{BB962C8B-B14F-4D97-AF65-F5344CB8AC3E}">
        <p14:creationId xmlns:p14="http://schemas.microsoft.com/office/powerpoint/2010/main" val="25479950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Also, for state testing, students should be placed in pull out groups</a:t>
            </a:r>
            <a:r>
              <a:rPr lang="en-US" baseline="0" dirty="0"/>
              <a:t> with special accommodations. This allows them to have breaks and leave testing for highs and lows. It eliminates that section of the test and doesn’t count in their scores.</a:t>
            </a:r>
          </a:p>
          <a:p>
            <a:pPr marL="171450" indent="-171450">
              <a:buFont typeface="Arial" panose="020B0604020202020204" pitchFamily="34" charset="0"/>
              <a:buChar char="•"/>
            </a:pPr>
            <a:r>
              <a:rPr lang="en-US" baseline="0" dirty="0"/>
              <a:t>Other handouts given to you: School Check List and handout from ADA on “Tips for Teachers” and 10 things teachers should know—thought might be good for you to give to your student’s teachers</a:t>
            </a:r>
            <a:endParaRPr lang="en-US" dirty="0"/>
          </a:p>
        </p:txBody>
      </p:sp>
      <p:sp>
        <p:nvSpPr>
          <p:cNvPr id="4" name="Slide Number Placeholder 3"/>
          <p:cNvSpPr>
            <a:spLocks noGrp="1"/>
          </p:cNvSpPr>
          <p:nvPr>
            <p:ph type="sldNum" sz="quarter" idx="10"/>
          </p:nvPr>
        </p:nvSpPr>
        <p:spPr/>
        <p:txBody>
          <a:bodyPr/>
          <a:lstStyle/>
          <a:p>
            <a:fld id="{32AFC828-6169-4C34-B2C2-471AC1661251}" type="slidenum">
              <a:rPr lang="en-US" smtClean="0"/>
              <a:t>98</a:t>
            </a:fld>
            <a:endParaRPr lang="en-US"/>
          </a:p>
        </p:txBody>
      </p:sp>
    </p:spTree>
    <p:extLst>
      <p:ext uri="{BB962C8B-B14F-4D97-AF65-F5344CB8AC3E}">
        <p14:creationId xmlns:p14="http://schemas.microsoft.com/office/powerpoint/2010/main" val="58665491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Cannot recommend this highly enough—samples</a:t>
            </a:r>
            <a:r>
              <a:rPr lang="en-US" baseline="0" dirty="0"/>
              <a:t> of EVERYTHING, including pump plans and CGM plans</a:t>
            </a:r>
            <a:endParaRPr lang="en-US" dirty="0"/>
          </a:p>
        </p:txBody>
      </p:sp>
      <p:sp>
        <p:nvSpPr>
          <p:cNvPr id="4" name="Slide Number Placeholder 3"/>
          <p:cNvSpPr>
            <a:spLocks noGrp="1"/>
          </p:cNvSpPr>
          <p:nvPr>
            <p:ph type="sldNum" sz="quarter" idx="10"/>
          </p:nvPr>
        </p:nvSpPr>
        <p:spPr/>
        <p:txBody>
          <a:bodyPr/>
          <a:lstStyle/>
          <a:p>
            <a:fld id="{1D9C2762-D941-423F-871B-D9DA7678DBA6}" type="slidenum">
              <a:rPr lang="en-US" smtClean="0"/>
              <a:t>99</a:t>
            </a:fld>
            <a:endParaRPr lang="en-US"/>
          </a:p>
        </p:txBody>
      </p:sp>
    </p:spTree>
    <p:extLst>
      <p:ext uri="{BB962C8B-B14F-4D97-AF65-F5344CB8AC3E}">
        <p14:creationId xmlns:p14="http://schemas.microsoft.com/office/powerpoint/2010/main" val="289037551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Handout</a:t>
            </a:r>
            <a:r>
              <a:rPr lang="en-US" baseline="0" dirty="0"/>
              <a:t> of Resources—front page is for school nurses, back has books and websites</a:t>
            </a:r>
          </a:p>
          <a:p>
            <a:pPr marL="171450" indent="-171450">
              <a:buFont typeface="Arial" panose="020B0604020202020204" pitchFamily="34" charset="0"/>
              <a:buChar char="•"/>
            </a:pPr>
            <a:r>
              <a:rPr lang="en-US" baseline="0" dirty="0"/>
              <a:t>Few I wanted to point out on here:</a:t>
            </a:r>
          </a:p>
          <a:p>
            <a:pPr marL="628650" lvl="1" indent="-171450">
              <a:buFont typeface="Arial" panose="020B0604020202020204" pitchFamily="34" charset="0"/>
              <a:buChar char="•"/>
            </a:pPr>
            <a:r>
              <a:rPr lang="en-US" baseline="0" dirty="0"/>
              <a:t>JDRF—local NJ chapters, just restructured, have wonderful programs and groups</a:t>
            </a:r>
          </a:p>
          <a:p>
            <a:pPr marL="628650" lvl="1" indent="-171450">
              <a:buFont typeface="Arial" panose="020B0604020202020204" pitchFamily="34" charset="0"/>
              <a:buChar char="•"/>
            </a:pPr>
            <a:r>
              <a:rPr lang="en-US" baseline="0" dirty="0"/>
              <a:t>College Diabetes Network—for HS students going to college, has resources for preparing for college, how to deal with campus life, some schools have chapters on campus (Rutgers does), how to speak to professors about diabetes, accommodations at school, great resource</a:t>
            </a:r>
          </a:p>
          <a:p>
            <a:pPr marL="628650" lvl="1" indent="-171450">
              <a:buFont typeface="Arial" panose="020B0604020202020204" pitchFamily="34" charset="0"/>
              <a:buChar char="•"/>
            </a:pPr>
            <a:r>
              <a:rPr lang="en-US" baseline="0" dirty="0"/>
              <a:t>Do yourself a favor and Google “Colorado Kids with Diabetes”—AMAZING SITE FOR SCHOOL NURSES, managed by BDC</a:t>
            </a:r>
          </a:p>
          <a:p>
            <a:pPr marL="1085850" lvl="2" indent="-171450">
              <a:buFont typeface="Arial" panose="020B0604020202020204" pitchFamily="34" charset="0"/>
              <a:buChar char="•"/>
            </a:pPr>
            <a:r>
              <a:rPr lang="en-US" baseline="0" dirty="0"/>
              <a:t>Included in handouts are sample care plans they have available. I think they are so comprehensive. </a:t>
            </a:r>
          </a:p>
        </p:txBody>
      </p:sp>
      <p:sp>
        <p:nvSpPr>
          <p:cNvPr id="4" name="Slide Number Placeholder 3"/>
          <p:cNvSpPr>
            <a:spLocks noGrp="1"/>
          </p:cNvSpPr>
          <p:nvPr>
            <p:ph type="sldNum" sz="quarter" idx="10"/>
          </p:nvPr>
        </p:nvSpPr>
        <p:spPr/>
        <p:txBody>
          <a:bodyPr/>
          <a:lstStyle/>
          <a:p>
            <a:fld id="{32AFC828-6169-4C34-B2C2-471AC1661251}" type="slidenum">
              <a:rPr lang="en-US" smtClean="0"/>
              <a:t>103</a:t>
            </a:fld>
            <a:endParaRPr lang="en-US"/>
          </a:p>
        </p:txBody>
      </p:sp>
    </p:spTree>
    <p:extLst>
      <p:ext uri="{BB962C8B-B14F-4D97-AF65-F5344CB8AC3E}">
        <p14:creationId xmlns:p14="http://schemas.microsoft.com/office/powerpoint/2010/main" val="16185058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a:t>Support groups are helpful, they meet kids like them and parents can talk to other parents and share their challenges. Counseling is helpful to get them to open up about their feelings. Also good for parents to gain perspective. </a:t>
            </a:r>
          </a:p>
          <a:p>
            <a:pPr marL="171450" indent="-171450">
              <a:buFont typeface="Arial" panose="020B0604020202020204" pitchFamily="34" charset="0"/>
              <a:buChar char="•"/>
            </a:pPr>
            <a:r>
              <a:rPr lang="en-US" baseline="0" dirty="0"/>
              <a:t>Talk to them about Camp! </a:t>
            </a:r>
            <a:r>
              <a:rPr lang="en-US" baseline="0" dirty="0">
                <a:sym typeface="Wingdings" panose="05000000000000000000" pitchFamily="2" charset="2"/>
              </a:rPr>
              <a:t> stories of kids thank you letters to donors and how changed their lives </a:t>
            </a:r>
          </a:p>
          <a:p>
            <a:pPr marL="628650" lvl="1" indent="-171450">
              <a:buFont typeface="Arial" panose="020B0604020202020204" pitchFamily="34" charset="0"/>
              <a:buChar char="•"/>
            </a:pPr>
            <a:r>
              <a:rPr lang="en-US" baseline="0" dirty="0">
                <a:sym typeface="Wingdings" panose="05000000000000000000" pitchFamily="2" charset="2"/>
              </a:rPr>
              <a:t>I live my whole year for these 2 weeks in the summer</a:t>
            </a:r>
          </a:p>
          <a:p>
            <a:pPr marL="628650" lvl="1" indent="-171450">
              <a:buFont typeface="Arial" panose="020B0604020202020204" pitchFamily="34" charset="0"/>
              <a:buChar char="•"/>
            </a:pPr>
            <a:r>
              <a:rPr lang="en-US" baseline="0" dirty="0">
                <a:sym typeface="Wingdings" panose="05000000000000000000" pitchFamily="2" charset="2"/>
              </a:rPr>
              <a:t>When I come to camp I forget I have diabetes</a:t>
            </a:r>
          </a:p>
          <a:p>
            <a:pPr marL="628650" lvl="1" indent="-171450">
              <a:buFont typeface="Arial" panose="020B0604020202020204" pitchFamily="34" charset="0"/>
              <a:buChar char="•"/>
            </a:pPr>
            <a:r>
              <a:rPr lang="en-US" baseline="0" dirty="0">
                <a:sym typeface="Wingdings" panose="05000000000000000000" pitchFamily="2" charset="2"/>
              </a:rPr>
              <a:t>This is my family here, this is my second home</a:t>
            </a:r>
          </a:p>
          <a:p>
            <a:pPr marL="628650" lvl="1" indent="-171450">
              <a:buFont typeface="Arial" panose="020B0604020202020204" pitchFamily="34" charset="0"/>
              <a:buChar char="•"/>
            </a:pPr>
            <a:r>
              <a:rPr lang="en-US" baseline="0" dirty="0">
                <a:sym typeface="Wingdings" panose="05000000000000000000" pitchFamily="2" charset="2"/>
              </a:rPr>
              <a:t>When I’m here, I’m one OF many, in school, I’m one IN many</a:t>
            </a:r>
          </a:p>
        </p:txBody>
      </p:sp>
      <p:sp>
        <p:nvSpPr>
          <p:cNvPr id="4" name="Slide Number Placeholder 3"/>
          <p:cNvSpPr>
            <a:spLocks noGrp="1"/>
          </p:cNvSpPr>
          <p:nvPr>
            <p:ph type="sldNum" sz="quarter" idx="10"/>
          </p:nvPr>
        </p:nvSpPr>
        <p:spPr/>
        <p:txBody>
          <a:bodyPr/>
          <a:lstStyle/>
          <a:p>
            <a:fld id="{32AFC828-6169-4C34-B2C2-471AC1661251}" type="slidenum">
              <a:rPr lang="en-US" smtClean="0"/>
              <a:t>108</a:t>
            </a:fld>
            <a:endParaRPr lang="en-US"/>
          </a:p>
        </p:txBody>
      </p:sp>
    </p:spTree>
    <p:extLst>
      <p:ext uri="{BB962C8B-B14F-4D97-AF65-F5344CB8AC3E}">
        <p14:creationId xmlns:p14="http://schemas.microsoft.com/office/powerpoint/2010/main" val="391797992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Diabetes Education and Camping Association says sending a child to diabetes camp is “the single most important thing you can do”</a:t>
            </a:r>
          </a:p>
          <a:p>
            <a:endParaRPr lang="en-US" dirty="0"/>
          </a:p>
        </p:txBody>
      </p:sp>
      <p:sp>
        <p:nvSpPr>
          <p:cNvPr id="4" name="Slide Number Placeholder 3"/>
          <p:cNvSpPr>
            <a:spLocks noGrp="1"/>
          </p:cNvSpPr>
          <p:nvPr>
            <p:ph type="sldNum" sz="quarter" idx="10"/>
          </p:nvPr>
        </p:nvSpPr>
        <p:spPr/>
        <p:txBody>
          <a:bodyPr/>
          <a:lstStyle/>
          <a:p>
            <a:fld id="{0ACCB543-2BCB-41F0-8605-6D6C50806768}" type="slidenum">
              <a:rPr lang="en-US" smtClean="0"/>
              <a:t>109</a:t>
            </a:fld>
            <a:endParaRPr lang="en-US"/>
          </a:p>
        </p:txBody>
      </p:sp>
    </p:spTree>
    <p:extLst>
      <p:ext uri="{BB962C8B-B14F-4D97-AF65-F5344CB8AC3E}">
        <p14:creationId xmlns:p14="http://schemas.microsoft.com/office/powerpoint/2010/main" val="20726111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AFC828-6169-4C34-B2C2-471AC1661251}" type="slidenum">
              <a:rPr lang="en-US" smtClean="0"/>
              <a:t>118</a:t>
            </a:fld>
            <a:endParaRPr lang="en-US"/>
          </a:p>
        </p:txBody>
      </p:sp>
    </p:spTree>
    <p:extLst>
      <p:ext uri="{BB962C8B-B14F-4D97-AF65-F5344CB8AC3E}">
        <p14:creationId xmlns:p14="http://schemas.microsoft.com/office/powerpoint/2010/main" val="12487492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Smaller increments of dosing—can get more exact dosing,</a:t>
            </a:r>
            <a:r>
              <a:rPr lang="en-US" baseline="0" dirty="0"/>
              <a:t> less rounding, helps to have better control over BG</a:t>
            </a:r>
          </a:p>
          <a:p>
            <a:pPr marL="171450" indent="-171450">
              <a:buFont typeface="Arial" panose="020B0604020202020204" pitchFamily="34" charset="0"/>
              <a:buChar char="•"/>
            </a:pPr>
            <a:r>
              <a:rPr lang="en-US" baseline="0" dirty="0"/>
              <a:t>All have different bolus options—called different things, but idea is the same</a:t>
            </a:r>
            <a:r>
              <a:rPr lang="en-US" baseline="0" dirty="0">
                <a:sym typeface="Wingdings" panose="05000000000000000000" pitchFamily="2" charset="2"/>
              </a:rPr>
              <a:t> give some insulin now and extend out over time period later (give pizza example)</a:t>
            </a:r>
          </a:p>
          <a:p>
            <a:pPr marL="171450" indent="-171450">
              <a:buFont typeface="Arial" panose="020B0604020202020204" pitchFamily="34" charset="0"/>
              <a:buChar char="•"/>
            </a:pPr>
            <a:r>
              <a:rPr lang="en-US" baseline="0" dirty="0">
                <a:sym typeface="Wingdings" panose="05000000000000000000" pitchFamily="2" charset="2"/>
              </a:rPr>
              <a:t>Basal rates—when give Lantus, in theory it releases equally over 24 hours, but with pump can set exact rates and know how much is being given per hour. Can have up to 24 rates—typically 5-6.</a:t>
            </a:r>
          </a:p>
          <a:p>
            <a:pPr marL="171450" indent="-171450">
              <a:buFont typeface="Arial" panose="020B0604020202020204" pitchFamily="34" charset="0"/>
              <a:buChar char="•"/>
            </a:pPr>
            <a:r>
              <a:rPr lang="en-US" baseline="0" dirty="0">
                <a:sym typeface="Wingdings" panose="05000000000000000000" pitchFamily="2" charset="2"/>
              </a:rPr>
              <a:t>Temporary basal—used for exercise and sports or for illness (cut basal, increase basal)</a:t>
            </a:r>
          </a:p>
          <a:p>
            <a:pPr marL="171450" indent="-171450">
              <a:buFont typeface="Arial" panose="020B0604020202020204" pitchFamily="34" charset="0"/>
              <a:buChar char="•"/>
            </a:pPr>
            <a:r>
              <a:rPr lang="en-US" baseline="0" dirty="0">
                <a:sym typeface="Wingdings" panose="05000000000000000000" pitchFamily="2" charset="2"/>
              </a:rPr>
              <a:t>IOB—again same in all pumps, just called different things. Pump remembers last time bolus given, and if IOB still, subtracts the amount from the recommended bolus. (example of grazing at birthday party or teenage boys eating)</a:t>
            </a:r>
          </a:p>
          <a:p>
            <a:pPr marL="171450" indent="-171450">
              <a:buFont typeface="Arial" panose="020B0604020202020204" pitchFamily="34" charset="0"/>
              <a:buChar char="•"/>
            </a:pPr>
            <a:r>
              <a:rPr lang="en-US" baseline="0" dirty="0">
                <a:sym typeface="Wingdings" panose="05000000000000000000" pitchFamily="2" charset="2"/>
              </a:rPr>
              <a:t>Independence from injections—1 injection every 3 days to insert site, as opposed to minimum of 4 injections a day</a:t>
            </a:r>
            <a:endParaRPr lang="en-US" dirty="0"/>
          </a:p>
        </p:txBody>
      </p:sp>
      <p:sp>
        <p:nvSpPr>
          <p:cNvPr id="4" name="Slide Number Placeholder 3"/>
          <p:cNvSpPr>
            <a:spLocks noGrp="1"/>
          </p:cNvSpPr>
          <p:nvPr>
            <p:ph type="sldNum" sz="quarter" idx="10"/>
          </p:nvPr>
        </p:nvSpPr>
        <p:spPr/>
        <p:txBody>
          <a:bodyPr/>
          <a:lstStyle/>
          <a:p>
            <a:fld id="{32AFC828-6169-4C34-B2C2-471AC1661251}" type="slidenum">
              <a:rPr lang="en-US" smtClean="0"/>
              <a:t>13</a:t>
            </a:fld>
            <a:endParaRPr lang="en-US"/>
          </a:p>
        </p:txBody>
      </p:sp>
    </p:spTree>
    <p:extLst>
      <p:ext uri="{BB962C8B-B14F-4D97-AF65-F5344CB8AC3E}">
        <p14:creationId xmlns:p14="http://schemas.microsoft.com/office/powerpoint/2010/main" val="7730874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0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p>
        </p:txBody>
      </p:sp>
      <p:sp>
        <p:nvSpPr>
          <p:cNvPr id="290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charset="0"/>
                <a:cs typeface="Times New Roman" charset="0"/>
              </a:defRPr>
            </a:lvl1pPr>
            <a:lvl2pPr marL="734474" indent="-282490" eaLnBrk="0" hangingPunct="0">
              <a:defRPr sz="2400">
                <a:solidFill>
                  <a:schemeClr val="tx1"/>
                </a:solidFill>
                <a:latin typeface="Times New Roman" charset="0"/>
                <a:cs typeface="Times New Roman" charset="0"/>
              </a:defRPr>
            </a:lvl2pPr>
            <a:lvl3pPr marL="1129960" indent="-225992" eaLnBrk="0" hangingPunct="0">
              <a:defRPr sz="2400">
                <a:solidFill>
                  <a:schemeClr val="tx1"/>
                </a:solidFill>
                <a:latin typeface="Times New Roman" charset="0"/>
                <a:cs typeface="Times New Roman" charset="0"/>
              </a:defRPr>
            </a:lvl3pPr>
            <a:lvl4pPr marL="1581944" indent="-225992" eaLnBrk="0" hangingPunct="0">
              <a:defRPr sz="2400">
                <a:solidFill>
                  <a:schemeClr val="tx1"/>
                </a:solidFill>
                <a:latin typeface="Times New Roman" charset="0"/>
                <a:cs typeface="Times New Roman" charset="0"/>
              </a:defRPr>
            </a:lvl4pPr>
            <a:lvl5pPr marL="2033929" indent="-225992" eaLnBrk="0" hangingPunct="0">
              <a:defRPr sz="2400">
                <a:solidFill>
                  <a:schemeClr val="tx1"/>
                </a:solidFill>
                <a:latin typeface="Times New Roman" charset="0"/>
                <a:cs typeface="Times New Roman" charset="0"/>
              </a:defRPr>
            </a:lvl5pPr>
            <a:lvl6pPr marL="2485912" indent="-225992" eaLnBrk="0" fontAlgn="base" hangingPunct="0">
              <a:spcBef>
                <a:spcPct val="0"/>
              </a:spcBef>
              <a:spcAft>
                <a:spcPct val="0"/>
              </a:spcAft>
              <a:defRPr sz="2400">
                <a:solidFill>
                  <a:schemeClr val="tx1"/>
                </a:solidFill>
                <a:latin typeface="Times New Roman" charset="0"/>
                <a:cs typeface="Times New Roman" charset="0"/>
              </a:defRPr>
            </a:lvl6pPr>
            <a:lvl7pPr marL="2937897" indent="-225992" eaLnBrk="0" fontAlgn="base" hangingPunct="0">
              <a:spcBef>
                <a:spcPct val="0"/>
              </a:spcBef>
              <a:spcAft>
                <a:spcPct val="0"/>
              </a:spcAft>
              <a:defRPr sz="2400">
                <a:solidFill>
                  <a:schemeClr val="tx1"/>
                </a:solidFill>
                <a:latin typeface="Times New Roman" charset="0"/>
                <a:cs typeface="Times New Roman" charset="0"/>
              </a:defRPr>
            </a:lvl7pPr>
            <a:lvl8pPr marL="3389881" indent="-225992" eaLnBrk="0" fontAlgn="base" hangingPunct="0">
              <a:spcBef>
                <a:spcPct val="0"/>
              </a:spcBef>
              <a:spcAft>
                <a:spcPct val="0"/>
              </a:spcAft>
              <a:defRPr sz="2400">
                <a:solidFill>
                  <a:schemeClr val="tx1"/>
                </a:solidFill>
                <a:latin typeface="Times New Roman" charset="0"/>
                <a:cs typeface="Times New Roman" charset="0"/>
              </a:defRPr>
            </a:lvl8pPr>
            <a:lvl9pPr marL="3841865" indent="-225992" eaLnBrk="0" fontAlgn="base" hangingPunct="0">
              <a:spcBef>
                <a:spcPct val="0"/>
              </a:spcBef>
              <a:spcAft>
                <a:spcPct val="0"/>
              </a:spcAft>
              <a:defRPr sz="2400">
                <a:solidFill>
                  <a:schemeClr val="tx1"/>
                </a:solidFill>
                <a:latin typeface="Times New Roman" charset="0"/>
                <a:cs typeface="Times New Roman" charset="0"/>
              </a:defRPr>
            </a:lvl9pPr>
          </a:lstStyle>
          <a:p>
            <a:pPr eaLnBrk="1" hangingPunct="1"/>
            <a:fld id="{B8953415-89EE-4424-BBC2-368E965153B3}" type="slidenum">
              <a:rPr lang="en-US" sz="1200">
                <a:solidFill>
                  <a:prstClr val="black"/>
                </a:solidFill>
              </a:rPr>
              <a:pPr eaLnBrk="1" hangingPunct="1"/>
              <a:t>14</a:t>
            </a:fld>
            <a:endParaRPr lang="en-US" sz="1200">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Each pump company makes their own infusion sets to go with their specific pump</a:t>
            </a:r>
          </a:p>
          <a:p>
            <a:pPr marL="171450" indent="-171450">
              <a:buFont typeface="Arial" panose="020B0604020202020204" pitchFamily="34" charset="0"/>
              <a:buChar char="•"/>
            </a:pPr>
            <a:r>
              <a:rPr lang="en-US" dirty="0"/>
              <a:t>Pick</a:t>
            </a:r>
            <a:r>
              <a:rPr lang="en-US" baseline="0" dirty="0"/>
              <a:t> an infusion set based on comfort of how to place it, length of needle, and body mass</a:t>
            </a:r>
          </a:p>
          <a:p>
            <a:pPr marL="171450" indent="-171450">
              <a:buFont typeface="Arial" panose="020B0604020202020204" pitchFamily="34" charset="0"/>
              <a:buChar char="•"/>
            </a:pPr>
            <a:r>
              <a:rPr lang="en-US" baseline="0" dirty="0"/>
              <a:t>90 vs 45 degree angles—kids leaner and more slight, lots of muscle, the 45 works better—90 it hits the muscle and sites tend to fall out more (in my experience). Plus, the 45 angle you can see the cannula under the skin, with 90 you assume it goes in, but it is possible it kinks or bends and then you see unexplained high BG, </a:t>
            </a:r>
            <a:r>
              <a:rPr lang="en-US" baseline="0" dirty="0" err="1"/>
              <a:t>bc</a:t>
            </a:r>
            <a:r>
              <a:rPr lang="en-US" baseline="0" dirty="0"/>
              <a:t> the insulin is not being delivered properly.</a:t>
            </a:r>
          </a:p>
          <a:p>
            <a:pPr marL="171450" indent="-171450">
              <a:buFont typeface="Arial" panose="020B0604020202020204" pitchFamily="34" charset="0"/>
              <a:buChar char="•"/>
            </a:pPr>
            <a:r>
              <a:rPr lang="en-US" baseline="0" dirty="0"/>
              <a:t>Plastic cannula vs steel needle—again based on body mass. In much younger kids they tend to use the steel and for muscular kids, lean, and athletes/gymnasts—better insulin delivery. Plus, steel cannula guaranteed not bent or kinked upon insertion. Also, seen used for kids who are getting lazy changing out their sites </a:t>
            </a:r>
            <a:r>
              <a:rPr lang="en-US" baseline="0" dirty="0" err="1"/>
              <a:t>bc</a:t>
            </a:r>
            <a:r>
              <a:rPr lang="en-US" baseline="0" dirty="0"/>
              <a:t> of steps involved or hate placing it themselves. Note—steel cannulas have been recalled d/t breaking off in kids skin.</a:t>
            </a:r>
          </a:p>
          <a:p>
            <a:pPr marL="171450" indent="-171450">
              <a:buFont typeface="Arial" panose="020B0604020202020204" pitchFamily="34" charset="0"/>
              <a:buChar char="•"/>
            </a:pPr>
            <a:r>
              <a:rPr lang="en-US" baseline="0" dirty="0"/>
              <a:t>Handouts—2 charts comparing sets</a:t>
            </a:r>
          </a:p>
        </p:txBody>
      </p:sp>
      <p:sp>
        <p:nvSpPr>
          <p:cNvPr id="4" name="Slide Number Placeholder 3"/>
          <p:cNvSpPr>
            <a:spLocks noGrp="1"/>
          </p:cNvSpPr>
          <p:nvPr>
            <p:ph type="sldNum" sz="quarter" idx="10"/>
          </p:nvPr>
        </p:nvSpPr>
        <p:spPr/>
        <p:txBody>
          <a:bodyPr/>
          <a:lstStyle/>
          <a:p>
            <a:fld id="{32AFC828-6169-4C34-B2C2-471AC1661251}" type="slidenum">
              <a:rPr lang="en-US" smtClean="0"/>
              <a:t>17</a:t>
            </a:fld>
            <a:endParaRPr lang="en-US"/>
          </a:p>
        </p:txBody>
      </p:sp>
    </p:spTree>
    <p:extLst>
      <p:ext uri="{BB962C8B-B14F-4D97-AF65-F5344CB8AC3E}">
        <p14:creationId xmlns:p14="http://schemas.microsoft.com/office/powerpoint/2010/main" val="42027641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a:t>This is the take home message about pumps</a:t>
            </a:r>
          </a:p>
          <a:p>
            <a:pPr marL="171450" indent="-171450">
              <a:buFont typeface="Arial" panose="020B0604020202020204" pitchFamily="34" charset="0"/>
              <a:buChar char="•"/>
            </a:pPr>
            <a:r>
              <a:rPr lang="en-US" baseline="0" dirty="0"/>
              <a:t>If you see unexplained high BG and they’re a pumper, you have to start thinking infusion set.</a:t>
            </a:r>
          </a:p>
          <a:p>
            <a:pPr marL="171450" indent="-171450">
              <a:buFont typeface="Arial" panose="020B0604020202020204" pitchFamily="34" charset="0"/>
              <a:buChar char="•"/>
            </a:pPr>
            <a:r>
              <a:rPr lang="en-US" baseline="0" dirty="0"/>
              <a:t>That’s one of the problems with infusion sets, you’ll hear it termed a “bad site”. Means the site might be bent or kinked under the skin and you don’t know it until you pull it off. </a:t>
            </a:r>
          </a:p>
          <a:p>
            <a:pPr marL="171450" indent="-171450">
              <a:buFont typeface="Arial" panose="020B0604020202020204" pitchFamily="34" charset="0"/>
              <a:buChar char="•"/>
            </a:pPr>
            <a:r>
              <a:rPr lang="en-US" baseline="0" dirty="0"/>
              <a:t>Check your student’s orders for how to handle high BG on a pump. Proper pump protocol is if &gt;300, check ketones, if negative, bolus correction through pump and recheck BG and ketones 1-2 hours. If still high, correct via syringe and change out site. If + ketones, give correction via syringe (so know got the correction), and change out site. Increase fluids, and recheck BG and ketones in 1-2 hours to make sure coming down. This is what they are taught when placed on the pump, but again, you need the orders for school. If not included in your orders, can always call the diabetes team for verbal orders about to handle the situation at school if it happens and what to do.</a:t>
            </a:r>
          </a:p>
          <a:p>
            <a:pPr marL="171450" indent="-171450">
              <a:buFont typeface="Arial" panose="020B0604020202020204" pitchFamily="34" charset="0"/>
              <a:buChar char="•"/>
            </a:pPr>
            <a:r>
              <a:rPr lang="en-US" baseline="0" dirty="0"/>
              <a:t>Examples: Katie at camp</a:t>
            </a:r>
          </a:p>
        </p:txBody>
      </p:sp>
      <p:sp>
        <p:nvSpPr>
          <p:cNvPr id="4" name="Slide Number Placeholder 3"/>
          <p:cNvSpPr>
            <a:spLocks noGrp="1"/>
          </p:cNvSpPr>
          <p:nvPr>
            <p:ph type="sldNum" sz="quarter" idx="10"/>
          </p:nvPr>
        </p:nvSpPr>
        <p:spPr/>
        <p:txBody>
          <a:bodyPr/>
          <a:lstStyle/>
          <a:p>
            <a:fld id="{32AFC828-6169-4C34-B2C2-471AC1661251}" type="slidenum">
              <a:rPr lang="en-US" smtClean="0"/>
              <a:t>21</a:t>
            </a:fld>
            <a:endParaRPr lang="en-US"/>
          </a:p>
        </p:txBody>
      </p:sp>
    </p:spTree>
    <p:extLst>
      <p:ext uri="{BB962C8B-B14F-4D97-AF65-F5344CB8AC3E}">
        <p14:creationId xmlns:p14="http://schemas.microsoft.com/office/powerpoint/2010/main" val="3432168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ctrTitle"/>
          </p:nvPr>
        </p:nvSpPr>
        <p:spPr>
          <a:xfrm>
            <a:off x="533400" y="1295400"/>
            <a:ext cx="8229600" cy="1143000"/>
          </a:xfrm>
        </p:spPr>
        <p:txBody>
          <a:bodyPr/>
          <a:lstStyle>
            <a:lvl1pPr algn="r">
              <a:defRPr sz="3600"/>
            </a:lvl1pPr>
          </a:lstStyle>
          <a:p>
            <a:r>
              <a:rPr lang="en-US"/>
              <a:t>Click to edit Master title style</a:t>
            </a:r>
          </a:p>
        </p:txBody>
      </p:sp>
      <p:sp>
        <p:nvSpPr>
          <p:cNvPr id="53251" name="Rectangle 3"/>
          <p:cNvSpPr>
            <a:spLocks noGrp="1" noChangeArrowheads="1"/>
          </p:cNvSpPr>
          <p:nvPr>
            <p:ph type="subTitle" idx="1"/>
          </p:nvPr>
        </p:nvSpPr>
        <p:spPr>
          <a:xfrm>
            <a:off x="3711575" y="2819400"/>
            <a:ext cx="5051425" cy="1295400"/>
          </a:xfrm>
        </p:spPr>
        <p:txBody>
          <a:bodyPr/>
          <a:lstStyle>
            <a:lvl1pPr marL="0" indent="0" algn="r">
              <a:buFontTx/>
              <a:buNone/>
              <a:defRPr/>
            </a:lvl1pPr>
          </a:lstStyle>
          <a:p>
            <a:r>
              <a:rPr lang="en-US"/>
              <a:t>Click to edit Master subtitle style</a:t>
            </a:r>
          </a:p>
        </p:txBody>
      </p:sp>
      <p:sp>
        <p:nvSpPr>
          <p:cNvPr id="4" name="Rectangle 4"/>
          <p:cNvSpPr>
            <a:spLocks noGrp="1" noChangeArrowheads="1"/>
          </p:cNvSpPr>
          <p:nvPr>
            <p:ph type="dt" sz="half" idx="10"/>
          </p:nvPr>
        </p:nvSpPr>
        <p:spPr>
          <a:xfrm>
            <a:off x="304800" y="6400800"/>
            <a:ext cx="1905000" cy="457200"/>
          </a:xfrm>
        </p:spPr>
        <p:txBody>
          <a:bodyPr/>
          <a:lstStyle>
            <a:lvl1pPr>
              <a:defRPr/>
            </a:lvl1pPr>
          </a:lstStyle>
          <a:p>
            <a:fld id="{7BE13972-9DE7-4247-87CB-69DE66264A1C}" type="datetimeFigureOut">
              <a:rPr lang="en-US" smtClean="0"/>
              <a:t>11/8/2023</a:t>
            </a:fld>
            <a:endParaRPr lang="en-US"/>
          </a:p>
        </p:txBody>
      </p:sp>
      <p:sp>
        <p:nvSpPr>
          <p:cNvPr id="5" name="Rectangle 5"/>
          <p:cNvSpPr>
            <a:spLocks noGrp="1" noChangeArrowheads="1"/>
          </p:cNvSpPr>
          <p:nvPr>
            <p:ph type="ftr" sz="quarter" idx="11"/>
          </p:nvPr>
        </p:nvSpPr>
        <p:spPr>
          <a:xfrm>
            <a:off x="3505200" y="6400800"/>
            <a:ext cx="2895600" cy="457200"/>
          </a:xfrm>
        </p:spPr>
        <p:txBody>
          <a:bodyPr/>
          <a:lstStyle>
            <a:lvl1pPr>
              <a:defRPr/>
            </a:lvl1pPr>
          </a:lstStyle>
          <a:p>
            <a:endParaRPr lang="en-US"/>
          </a:p>
        </p:txBody>
      </p:sp>
      <p:sp>
        <p:nvSpPr>
          <p:cNvPr id="6" name="Rectangle 6"/>
          <p:cNvSpPr>
            <a:spLocks noGrp="1" noChangeArrowheads="1"/>
          </p:cNvSpPr>
          <p:nvPr>
            <p:ph type="sldNum" sz="quarter" idx="12"/>
          </p:nvPr>
        </p:nvSpPr>
        <p:spPr>
          <a:xfrm>
            <a:off x="6934200" y="6400800"/>
            <a:ext cx="1905000" cy="457200"/>
          </a:xfrm>
        </p:spPr>
        <p:txBody>
          <a:bodyPr/>
          <a:lstStyle>
            <a:lvl1pPr>
              <a:defRPr/>
            </a:lvl1pPr>
          </a:lstStyle>
          <a:p>
            <a:fld id="{D3F9A965-AAA5-45B9-B5E8-BBC4DA6994A1}" type="slidenum">
              <a:rPr lang="en-US" smtClean="0"/>
              <a:t>‹#›</a:t>
            </a:fld>
            <a:endParaRPr lang="en-US"/>
          </a:p>
        </p:txBody>
      </p:sp>
    </p:spTree>
    <p:extLst>
      <p:ext uri="{BB962C8B-B14F-4D97-AF65-F5344CB8AC3E}">
        <p14:creationId xmlns:p14="http://schemas.microsoft.com/office/powerpoint/2010/main" val="1795301980"/>
      </p:ext>
    </p:extLst>
  </p:cSld>
  <p:clrMapOvr>
    <a:masterClrMapping/>
  </p:clrMapOvr>
  <p:transition>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7BE13972-9DE7-4247-87CB-69DE66264A1C}" type="datetimeFigureOut">
              <a:rPr lang="en-US" smtClean="0"/>
              <a:t>11/8/2023</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D3F9A965-AAA5-45B9-B5E8-BBC4DA6994A1}" type="slidenum">
              <a:rPr lang="en-US" smtClean="0"/>
              <a:t>‹#›</a:t>
            </a:fld>
            <a:endParaRPr lang="en-US"/>
          </a:p>
        </p:txBody>
      </p:sp>
    </p:spTree>
    <p:extLst>
      <p:ext uri="{BB962C8B-B14F-4D97-AF65-F5344CB8AC3E}">
        <p14:creationId xmlns:p14="http://schemas.microsoft.com/office/powerpoint/2010/main" val="1083110041"/>
      </p:ext>
    </p:extLst>
  </p:cSld>
  <p:clrMapOvr>
    <a:masterClrMapping/>
  </p:clrMapOvr>
  <p:transition>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10400" y="304800"/>
            <a:ext cx="1752600" cy="56626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52600" y="304800"/>
            <a:ext cx="5105400" cy="56626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7BE13972-9DE7-4247-87CB-69DE66264A1C}" type="datetimeFigureOut">
              <a:rPr lang="en-US" smtClean="0"/>
              <a:t>11/8/2023</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D3F9A965-AAA5-45B9-B5E8-BBC4DA6994A1}" type="slidenum">
              <a:rPr lang="en-US" smtClean="0"/>
              <a:t>‹#›</a:t>
            </a:fld>
            <a:endParaRPr lang="en-US"/>
          </a:p>
        </p:txBody>
      </p:sp>
    </p:spTree>
    <p:extLst>
      <p:ext uri="{BB962C8B-B14F-4D97-AF65-F5344CB8AC3E}">
        <p14:creationId xmlns:p14="http://schemas.microsoft.com/office/powerpoint/2010/main" val="3912771429"/>
      </p:ext>
    </p:extLst>
  </p:cSld>
  <p:clrMapOvr>
    <a:masterClrMapping/>
  </p:clrMapOvr>
  <p:transition>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7633358" flipH="1">
            <a:off x="4265613" y="4238625"/>
            <a:ext cx="2386012" cy="285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2549979">
            <a:off x="6480175" y="4011613"/>
            <a:ext cx="2381250" cy="284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259446" flipH="1">
            <a:off x="684213" y="0"/>
            <a:ext cx="2381250" cy="284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39897" flipH="1" flipV="1">
            <a:off x="3024188" y="0"/>
            <a:ext cx="2425700" cy="289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0" name="Rectangle 2"/>
          <p:cNvSpPr>
            <a:spLocks noGrp="1" noChangeArrowheads="1"/>
          </p:cNvSpPr>
          <p:nvPr>
            <p:ph type="ctrTitle"/>
          </p:nvPr>
        </p:nvSpPr>
        <p:spPr>
          <a:xfrm>
            <a:off x="685800" y="2492375"/>
            <a:ext cx="7772400" cy="1441450"/>
          </a:xfrm>
        </p:spPr>
        <p:txBody>
          <a:bodyPr/>
          <a:lstStyle>
            <a:lvl1pPr>
              <a:defRPr/>
            </a:lvl1pPr>
          </a:lstStyle>
          <a:p>
            <a:pPr lvl="0"/>
            <a:r>
              <a:rPr lang="en-US" altLang="en-US" noProof="0"/>
              <a:t>Click to edit Master title style</a:t>
            </a:r>
          </a:p>
        </p:txBody>
      </p:sp>
      <p:sp>
        <p:nvSpPr>
          <p:cNvPr id="12291" name="Rectangle 3"/>
          <p:cNvSpPr>
            <a:spLocks noGrp="1" noChangeArrowheads="1"/>
          </p:cNvSpPr>
          <p:nvPr>
            <p:ph type="subTitle" idx="1"/>
          </p:nvPr>
        </p:nvSpPr>
        <p:spPr>
          <a:xfrm>
            <a:off x="1371600" y="3886200"/>
            <a:ext cx="6400800" cy="658813"/>
          </a:xfrm>
        </p:spPr>
        <p:txBody>
          <a:bodyPr/>
          <a:lstStyle>
            <a:lvl1pPr marL="0" indent="0" algn="ctr">
              <a:buFontTx/>
              <a:buNone/>
              <a:defRPr sz="2400"/>
            </a:lvl1pPr>
          </a:lstStyle>
          <a:p>
            <a:pPr lvl="0"/>
            <a:r>
              <a:rPr lang="en-US" altLang="en-US" noProof="0"/>
              <a:t>Click to edit Master subtitle style</a:t>
            </a:r>
          </a:p>
        </p:txBody>
      </p:sp>
      <p:sp>
        <p:nvSpPr>
          <p:cNvPr id="8" name="Rectangle 4"/>
          <p:cNvSpPr>
            <a:spLocks noGrp="1" noChangeArrowheads="1"/>
          </p:cNvSpPr>
          <p:nvPr>
            <p:ph type="dt" sz="half" idx="10"/>
          </p:nvPr>
        </p:nvSpPr>
        <p:spPr>
          <a:xfrm>
            <a:off x="457200" y="6245225"/>
            <a:ext cx="2133600" cy="476250"/>
          </a:xfrm>
        </p:spPr>
        <p:txBody>
          <a:bodyPr/>
          <a:lstStyle>
            <a:lvl1pPr>
              <a:defRPr smtClean="0"/>
            </a:lvl1pPr>
          </a:lstStyle>
          <a:p>
            <a:fld id="{7BE13972-9DE7-4247-87CB-69DE66264A1C}" type="datetimeFigureOut">
              <a:rPr lang="en-US" smtClean="0"/>
              <a:t>11/8/2023</a:t>
            </a:fld>
            <a:endParaRPr lang="en-US"/>
          </a:p>
        </p:txBody>
      </p:sp>
      <p:sp>
        <p:nvSpPr>
          <p:cNvPr id="9" name="Rectangle 5"/>
          <p:cNvSpPr>
            <a:spLocks noGrp="1" noChangeArrowheads="1"/>
          </p:cNvSpPr>
          <p:nvPr>
            <p:ph type="ftr" sz="quarter" idx="11"/>
          </p:nvPr>
        </p:nvSpPr>
        <p:spPr>
          <a:xfrm>
            <a:off x="3124200" y="6245225"/>
            <a:ext cx="2895600" cy="476250"/>
          </a:xfrm>
        </p:spPr>
        <p:txBody>
          <a:bodyPr/>
          <a:lstStyle>
            <a:lvl1pPr>
              <a:defRPr smtClean="0"/>
            </a:lvl1pPr>
          </a:lstStyle>
          <a:p>
            <a:endParaRPr lang="en-US"/>
          </a:p>
        </p:txBody>
      </p:sp>
      <p:sp>
        <p:nvSpPr>
          <p:cNvPr id="10" name="Rectangle 6"/>
          <p:cNvSpPr>
            <a:spLocks noGrp="1" noChangeArrowheads="1"/>
          </p:cNvSpPr>
          <p:nvPr>
            <p:ph type="sldNum" sz="quarter" idx="12"/>
          </p:nvPr>
        </p:nvSpPr>
        <p:spPr>
          <a:xfrm>
            <a:off x="6553200" y="6245225"/>
            <a:ext cx="2133600" cy="476250"/>
          </a:xfrm>
        </p:spPr>
        <p:txBody>
          <a:bodyPr/>
          <a:lstStyle>
            <a:lvl1pPr>
              <a:defRPr smtClean="0"/>
            </a:lvl1pPr>
          </a:lstStyle>
          <a:p>
            <a:fld id="{D3F9A965-AAA5-45B9-B5E8-BBC4DA6994A1}" type="slidenum">
              <a:rPr lang="en-US" smtClean="0"/>
              <a:t>‹#›</a:t>
            </a:fld>
            <a:endParaRPr lang="en-US"/>
          </a:p>
        </p:txBody>
      </p:sp>
    </p:spTree>
    <p:extLst>
      <p:ext uri="{BB962C8B-B14F-4D97-AF65-F5344CB8AC3E}">
        <p14:creationId xmlns:p14="http://schemas.microsoft.com/office/powerpoint/2010/main" val="3497071738"/>
      </p:ext>
    </p:extLst>
  </p:cSld>
  <p:clrMapOvr>
    <a:masterClrMapping/>
  </p:clrMapOvr>
  <p:transition>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fld id="{7BE13972-9DE7-4247-87CB-69DE66264A1C}" type="datetimeFigureOut">
              <a:rPr lang="en-US" smtClean="0"/>
              <a:t>11/8/2023</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D3F9A965-AAA5-45B9-B5E8-BBC4DA6994A1}" type="slidenum">
              <a:rPr lang="en-US" smtClean="0"/>
              <a:t>‹#›</a:t>
            </a:fld>
            <a:endParaRPr lang="en-US"/>
          </a:p>
        </p:txBody>
      </p:sp>
    </p:spTree>
    <p:extLst>
      <p:ext uri="{BB962C8B-B14F-4D97-AF65-F5344CB8AC3E}">
        <p14:creationId xmlns:p14="http://schemas.microsoft.com/office/powerpoint/2010/main" val="1321006304"/>
      </p:ext>
    </p:extLst>
  </p:cSld>
  <p:clrMapOvr>
    <a:masterClrMapping/>
  </p:clrMapOvr>
  <p:transition>
    <p:fade thruBlk="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7BE13972-9DE7-4247-87CB-69DE66264A1C}" type="datetimeFigureOut">
              <a:rPr lang="en-US" smtClean="0"/>
              <a:t>11/8/2023</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D3F9A965-AAA5-45B9-B5E8-BBC4DA6994A1}" type="slidenum">
              <a:rPr lang="en-US" smtClean="0"/>
              <a:t>‹#›</a:t>
            </a:fld>
            <a:endParaRPr lang="en-US"/>
          </a:p>
        </p:txBody>
      </p:sp>
    </p:spTree>
    <p:extLst>
      <p:ext uri="{BB962C8B-B14F-4D97-AF65-F5344CB8AC3E}">
        <p14:creationId xmlns:p14="http://schemas.microsoft.com/office/powerpoint/2010/main" val="589681071"/>
      </p:ext>
    </p:extLst>
  </p:cSld>
  <p:clrMapOvr>
    <a:masterClrMapping/>
  </p:clrMapOvr>
  <p:transition>
    <p:fade thruBlk="1"/>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5800" y="1550988"/>
            <a:ext cx="3162300" cy="4541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000500" y="1550988"/>
            <a:ext cx="3163888" cy="4541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fld id="{7BE13972-9DE7-4247-87CB-69DE66264A1C}" type="datetimeFigureOut">
              <a:rPr lang="en-US" smtClean="0"/>
              <a:t>11/8/2023</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D3F9A965-AAA5-45B9-B5E8-BBC4DA6994A1}" type="slidenum">
              <a:rPr lang="en-US" smtClean="0"/>
              <a:t>‹#›</a:t>
            </a:fld>
            <a:endParaRPr lang="en-US"/>
          </a:p>
        </p:txBody>
      </p:sp>
    </p:spTree>
    <p:extLst>
      <p:ext uri="{BB962C8B-B14F-4D97-AF65-F5344CB8AC3E}">
        <p14:creationId xmlns:p14="http://schemas.microsoft.com/office/powerpoint/2010/main" val="389279951"/>
      </p:ext>
    </p:extLst>
  </p:cSld>
  <p:clrMapOvr>
    <a:masterClrMapping/>
  </p:clrMapOvr>
  <p:transition>
    <p:fade thruBlk="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fld id="{7BE13972-9DE7-4247-87CB-69DE66264A1C}" type="datetimeFigureOut">
              <a:rPr lang="en-US" smtClean="0"/>
              <a:t>11/8/2023</a:t>
            </a:fld>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D3F9A965-AAA5-45B9-B5E8-BBC4DA6994A1}" type="slidenum">
              <a:rPr lang="en-US" smtClean="0"/>
              <a:t>‹#›</a:t>
            </a:fld>
            <a:endParaRPr lang="en-US"/>
          </a:p>
        </p:txBody>
      </p:sp>
    </p:spTree>
    <p:extLst>
      <p:ext uri="{BB962C8B-B14F-4D97-AF65-F5344CB8AC3E}">
        <p14:creationId xmlns:p14="http://schemas.microsoft.com/office/powerpoint/2010/main" val="3706042271"/>
      </p:ext>
    </p:extLst>
  </p:cSld>
  <p:clrMapOvr>
    <a:masterClrMapping/>
  </p:clrMapOvr>
  <p:transition>
    <p:fade thruBlk="1"/>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fld id="{7BE13972-9DE7-4247-87CB-69DE66264A1C}" type="datetimeFigureOut">
              <a:rPr lang="en-US" smtClean="0"/>
              <a:t>11/8/2023</a:t>
            </a:fld>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D3F9A965-AAA5-45B9-B5E8-BBC4DA6994A1}" type="slidenum">
              <a:rPr lang="en-US" smtClean="0"/>
              <a:t>‹#›</a:t>
            </a:fld>
            <a:endParaRPr lang="en-US"/>
          </a:p>
        </p:txBody>
      </p:sp>
    </p:spTree>
    <p:extLst>
      <p:ext uri="{BB962C8B-B14F-4D97-AF65-F5344CB8AC3E}">
        <p14:creationId xmlns:p14="http://schemas.microsoft.com/office/powerpoint/2010/main" val="1248743723"/>
      </p:ext>
    </p:extLst>
  </p:cSld>
  <p:clrMapOvr>
    <a:masterClrMapping/>
  </p:clrMapOvr>
  <p:transition>
    <p:fade thruBlk="1"/>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7BE13972-9DE7-4247-87CB-69DE66264A1C}" type="datetimeFigureOut">
              <a:rPr lang="en-US" smtClean="0"/>
              <a:t>11/8/2023</a:t>
            </a:fld>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D3F9A965-AAA5-45B9-B5E8-BBC4DA6994A1}" type="slidenum">
              <a:rPr lang="en-US" smtClean="0"/>
              <a:t>‹#›</a:t>
            </a:fld>
            <a:endParaRPr lang="en-US"/>
          </a:p>
        </p:txBody>
      </p:sp>
    </p:spTree>
    <p:extLst>
      <p:ext uri="{BB962C8B-B14F-4D97-AF65-F5344CB8AC3E}">
        <p14:creationId xmlns:p14="http://schemas.microsoft.com/office/powerpoint/2010/main" val="3736542971"/>
      </p:ext>
    </p:extLst>
  </p:cSld>
  <p:clrMapOvr>
    <a:masterClrMapping/>
  </p:clrMapOvr>
  <p:transition>
    <p:fade thruBlk="1"/>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7BE13972-9DE7-4247-87CB-69DE66264A1C}" type="datetimeFigureOut">
              <a:rPr lang="en-US" smtClean="0"/>
              <a:t>11/8/2023</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D3F9A965-AAA5-45B9-B5E8-BBC4DA6994A1}" type="slidenum">
              <a:rPr lang="en-US" smtClean="0"/>
              <a:t>‹#›</a:t>
            </a:fld>
            <a:endParaRPr lang="en-US"/>
          </a:p>
        </p:txBody>
      </p:sp>
    </p:spTree>
    <p:extLst>
      <p:ext uri="{BB962C8B-B14F-4D97-AF65-F5344CB8AC3E}">
        <p14:creationId xmlns:p14="http://schemas.microsoft.com/office/powerpoint/2010/main" val="1831684366"/>
      </p:ext>
    </p:extLst>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7BE13972-9DE7-4247-87CB-69DE66264A1C}" type="datetimeFigureOut">
              <a:rPr lang="en-US" smtClean="0"/>
              <a:t>11/8/2023</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D3F9A965-AAA5-45B9-B5E8-BBC4DA6994A1}" type="slidenum">
              <a:rPr lang="en-US" smtClean="0"/>
              <a:t>‹#›</a:t>
            </a:fld>
            <a:endParaRPr lang="en-US"/>
          </a:p>
        </p:txBody>
      </p:sp>
    </p:spTree>
    <p:extLst>
      <p:ext uri="{BB962C8B-B14F-4D97-AF65-F5344CB8AC3E}">
        <p14:creationId xmlns:p14="http://schemas.microsoft.com/office/powerpoint/2010/main" val="2529569912"/>
      </p:ext>
    </p:extLst>
  </p:cSld>
  <p:clrMapOvr>
    <a:masterClrMapping/>
  </p:clrMapOvr>
  <p:transition>
    <p:fade thruBlk="1"/>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GB"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7BE13972-9DE7-4247-87CB-69DE66264A1C}" type="datetimeFigureOut">
              <a:rPr lang="en-US" smtClean="0"/>
              <a:t>11/8/2023</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D3F9A965-AAA5-45B9-B5E8-BBC4DA6994A1}" type="slidenum">
              <a:rPr lang="en-US" smtClean="0"/>
              <a:t>‹#›</a:t>
            </a:fld>
            <a:endParaRPr lang="en-US"/>
          </a:p>
        </p:txBody>
      </p:sp>
    </p:spTree>
    <p:extLst>
      <p:ext uri="{BB962C8B-B14F-4D97-AF65-F5344CB8AC3E}">
        <p14:creationId xmlns:p14="http://schemas.microsoft.com/office/powerpoint/2010/main" val="3135126847"/>
      </p:ext>
    </p:extLst>
  </p:cSld>
  <p:clrMapOvr>
    <a:masterClrMapping/>
  </p:clrMapOvr>
  <p:transition>
    <p:fade thruBlk="1"/>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fld id="{7BE13972-9DE7-4247-87CB-69DE66264A1C}" type="datetimeFigureOut">
              <a:rPr lang="en-US" smtClean="0"/>
              <a:t>11/8/2023</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D3F9A965-AAA5-45B9-B5E8-BBC4DA6994A1}" type="slidenum">
              <a:rPr lang="en-US" smtClean="0"/>
              <a:t>‹#›</a:t>
            </a:fld>
            <a:endParaRPr lang="en-US"/>
          </a:p>
        </p:txBody>
      </p:sp>
    </p:spTree>
    <p:extLst>
      <p:ext uri="{BB962C8B-B14F-4D97-AF65-F5344CB8AC3E}">
        <p14:creationId xmlns:p14="http://schemas.microsoft.com/office/powerpoint/2010/main" val="3333021421"/>
      </p:ext>
    </p:extLst>
  </p:cSld>
  <p:clrMapOvr>
    <a:masterClrMapping/>
  </p:clrMapOvr>
  <p:transition>
    <p:fade thruBlk="1"/>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45138" y="152400"/>
            <a:ext cx="1619250" cy="59404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5800" y="152400"/>
            <a:ext cx="4706938" cy="59404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fld id="{7BE13972-9DE7-4247-87CB-69DE66264A1C}" type="datetimeFigureOut">
              <a:rPr lang="en-US" smtClean="0"/>
              <a:t>11/8/2023</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D3F9A965-AAA5-45B9-B5E8-BBC4DA6994A1}" type="slidenum">
              <a:rPr lang="en-US" smtClean="0"/>
              <a:t>‹#›</a:t>
            </a:fld>
            <a:endParaRPr lang="en-US"/>
          </a:p>
        </p:txBody>
      </p:sp>
    </p:spTree>
    <p:extLst>
      <p:ext uri="{BB962C8B-B14F-4D97-AF65-F5344CB8AC3E}">
        <p14:creationId xmlns:p14="http://schemas.microsoft.com/office/powerpoint/2010/main" val="2256147044"/>
      </p:ext>
    </p:extLst>
  </p:cSld>
  <p:clrMapOvr>
    <a:masterClrMapping/>
  </p:clrMapOvr>
  <p:transition>
    <p:fade thruBlk="1"/>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6478588" cy="1143000"/>
          </a:xfrm>
        </p:spPr>
        <p:txBody>
          <a:bodyPr/>
          <a:lstStyle/>
          <a:p>
            <a:r>
              <a:rPr lang="en-US"/>
              <a:t>Click to edit Master title style</a:t>
            </a:r>
            <a:endParaRPr lang="en-GB"/>
          </a:p>
        </p:txBody>
      </p:sp>
      <p:sp>
        <p:nvSpPr>
          <p:cNvPr id="3" name="Chart Placeholder 2"/>
          <p:cNvSpPr>
            <a:spLocks noGrp="1"/>
          </p:cNvSpPr>
          <p:nvPr>
            <p:ph type="chart" idx="1"/>
          </p:nvPr>
        </p:nvSpPr>
        <p:spPr>
          <a:xfrm>
            <a:off x="685800" y="1550988"/>
            <a:ext cx="6478588" cy="4541837"/>
          </a:xfrm>
        </p:spPr>
        <p:txBody>
          <a:bodyPr/>
          <a:lstStyle/>
          <a:p>
            <a:pPr lvl="0"/>
            <a:r>
              <a:rPr lang="en-US" noProof="0"/>
              <a:t>Click icon to add chart</a:t>
            </a:r>
            <a:endParaRPr lang="en-GB" noProof="0"/>
          </a:p>
        </p:txBody>
      </p:sp>
      <p:sp>
        <p:nvSpPr>
          <p:cNvPr id="4" name="Rectangle 4"/>
          <p:cNvSpPr>
            <a:spLocks noGrp="1" noChangeArrowheads="1"/>
          </p:cNvSpPr>
          <p:nvPr>
            <p:ph type="dt" sz="half" idx="10"/>
          </p:nvPr>
        </p:nvSpPr>
        <p:spPr>
          <a:ln/>
        </p:spPr>
        <p:txBody>
          <a:bodyPr/>
          <a:lstStyle>
            <a:lvl1pPr>
              <a:defRPr/>
            </a:lvl1pPr>
          </a:lstStyle>
          <a:p>
            <a:fld id="{7BE13972-9DE7-4247-87CB-69DE66264A1C}" type="datetimeFigureOut">
              <a:rPr lang="en-US" smtClean="0"/>
              <a:t>11/8/2023</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D3F9A965-AAA5-45B9-B5E8-BBC4DA6994A1}" type="slidenum">
              <a:rPr lang="en-US" smtClean="0"/>
              <a:t>‹#›</a:t>
            </a:fld>
            <a:endParaRPr lang="en-US"/>
          </a:p>
        </p:txBody>
      </p:sp>
    </p:spTree>
    <p:extLst>
      <p:ext uri="{BB962C8B-B14F-4D97-AF65-F5344CB8AC3E}">
        <p14:creationId xmlns:p14="http://schemas.microsoft.com/office/powerpoint/2010/main" val="31326205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6478588"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685800" y="1550988"/>
            <a:ext cx="3162300" cy="4541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000500" y="1550988"/>
            <a:ext cx="3163888" cy="4541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fld id="{7BE13972-9DE7-4247-87CB-69DE66264A1C}" type="datetimeFigureOut">
              <a:rPr lang="en-US" smtClean="0"/>
              <a:t>11/8/2023</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D3F9A965-AAA5-45B9-B5E8-BBC4DA6994A1}" type="slidenum">
              <a:rPr lang="en-US" smtClean="0"/>
              <a:t>‹#›</a:t>
            </a:fld>
            <a:endParaRPr lang="en-US"/>
          </a:p>
        </p:txBody>
      </p:sp>
    </p:spTree>
    <p:extLst>
      <p:ext uri="{BB962C8B-B14F-4D97-AF65-F5344CB8AC3E}">
        <p14:creationId xmlns:p14="http://schemas.microsoft.com/office/powerpoint/2010/main" val="29077447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7BE13972-9DE7-4247-87CB-69DE66264A1C}" type="datetimeFigureOut">
              <a:rPr lang="en-US" smtClean="0"/>
              <a:t>11/8/2023</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D3F9A965-AAA5-45B9-B5E8-BBC4DA6994A1}" type="slidenum">
              <a:rPr lang="en-US" smtClean="0"/>
              <a:t>‹#›</a:t>
            </a:fld>
            <a:endParaRPr lang="en-US"/>
          </a:p>
        </p:txBody>
      </p:sp>
    </p:spTree>
    <p:extLst>
      <p:ext uri="{BB962C8B-B14F-4D97-AF65-F5344CB8AC3E}">
        <p14:creationId xmlns:p14="http://schemas.microsoft.com/office/powerpoint/2010/main" val="1910049359"/>
      </p:ext>
    </p:extLst>
  </p:cSld>
  <p:clrMapOvr>
    <a:masterClrMapping/>
  </p:clrMapOvr>
  <p:transition>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52600" y="1395413"/>
            <a:ext cx="3429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334000" y="1395413"/>
            <a:ext cx="3429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fld id="{7BE13972-9DE7-4247-87CB-69DE66264A1C}" type="datetimeFigureOut">
              <a:rPr lang="en-US" smtClean="0"/>
              <a:t>11/8/2023</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D3F9A965-AAA5-45B9-B5E8-BBC4DA6994A1}" type="slidenum">
              <a:rPr lang="en-US" smtClean="0"/>
              <a:t>‹#›</a:t>
            </a:fld>
            <a:endParaRPr lang="en-US"/>
          </a:p>
        </p:txBody>
      </p:sp>
    </p:spTree>
    <p:extLst>
      <p:ext uri="{BB962C8B-B14F-4D97-AF65-F5344CB8AC3E}">
        <p14:creationId xmlns:p14="http://schemas.microsoft.com/office/powerpoint/2010/main" val="622350535"/>
      </p:ext>
    </p:extLst>
  </p:cSld>
  <p:clrMapOvr>
    <a:masterClrMapping/>
  </p:clrMapOvr>
  <p:transition>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fld id="{7BE13972-9DE7-4247-87CB-69DE66264A1C}" type="datetimeFigureOut">
              <a:rPr lang="en-US" smtClean="0"/>
              <a:t>11/8/2023</a:t>
            </a:fld>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D3F9A965-AAA5-45B9-B5E8-BBC4DA6994A1}" type="slidenum">
              <a:rPr lang="en-US" smtClean="0"/>
              <a:t>‹#›</a:t>
            </a:fld>
            <a:endParaRPr lang="en-US"/>
          </a:p>
        </p:txBody>
      </p:sp>
    </p:spTree>
    <p:extLst>
      <p:ext uri="{BB962C8B-B14F-4D97-AF65-F5344CB8AC3E}">
        <p14:creationId xmlns:p14="http://schemas.microsoft.com/office/powerpoint/2010/main" val="3718304510"/>
      </p:ext>
    </p:extLst>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fld id="{7BE13972-9DE7-4247-87CB-69DE66264A1C}" type="datetimeFigureOut">
              <a:rPr lang="en-US" smtClean="0"/>
              <a:t>11/8/2023</a:t>
            </a:fld>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D3F9A965-AAA5-45B9-B5E8-BBC4DA6994A1}" type="slidenum">
              <a:rPr lang="en-US" smtClean="0"/>
              <a:t>‹#›</a:t>
            </a:fld>
            <a:endParaRPr lang="en-US"/>
          </a:p>
        </p:txBody>
      </p:sp>
    </p:spTree>
    <p:extLst>
      <p:ext uri="{BB962C8B-B14F-4D97-AF65-F5344CB8AC3E}">
        <p14:creationId xmlns:p14="http://schemas.microsoft.com/office/powerpoint/2010/main" val="2227437674"/>
      </p:ext>
    </p:extLst>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7BE13972-9DE7-4247-87CB-69DE66264A1C}" type="datetimeFigureOut">
              <a:rPr lang="en-US" smtClean="0"/>
              <a:t>11/8/2023</a:t>
            </a:fld>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D3F9A965-AAA5-45B9-B5E8-BBC4DA6994A1}" type="slidenum">
              <a:rPr lang="en-US" smtClean="0"/>
              <a:t>‹#›</a:t>
            </a:fld>
            <a:endParaRPr lang="en-US"/>
          </a:p>
        </p:txBody>
      </p:sp>
    </p:spTree>
    <p:extLst>
      <p:ext uri="{BB962C8B-B14F-4D97-AF65-F5344CB8AC3E}">
        <p14:creationId xmlns:p14="http://schemas.microsoft.com/office/powerpoint/2010/main" val="3836131119"/>
      </p:ext>
    </p:extLst>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7BE13972-9DE7-4247-87CB-69DE66264A1C}" type="datetimeFigureOut">
              <a:rPr lang="en-US" smtClean="0"/>
              <a:t>11/8/2023</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D3F9A965-AAA5-45B9-B5E8-BBC4DA6994A1}" type="slidenum">
              <a:rPr lang="en-US" smtClean="0"/>
              <a:t>‹#›</a:t>
            </a:fld>
            <a:endParaRPr lang="en-US"/>
          </a:p>
        </p:txBody>
      </p:sp>
    </p:spTree>
    <p:extLst>
      <p:ext uri="{BB962C8B-B14F-4D97-AF65-F5344CB8AC3E}">
        <p14:creationId xmlns:p14="http://schemas.microsoft.com/office/powerpoint/2010/main" val="3573998193"/>
      </p:ext>
    </p:extLst>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7BE13972-9DE7-4247-87CB-69DE66264A1C}" type="datetimeFigureOut">
              <a:rPr lang="en-US" smtClean="0"/>
              <a:t>11/8/2023</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D3F9A965-AAA5-45B9-B5E8-BBC4DA6994A1}" type="slidenum">
              <a:rPr lang="en-US" smtClean="0"/>
              <a:t>‹#›</a:t>
            </a:fld>
            <a:endParaRPr lang="en-US"/>
          </a:p>
        </p:txBody>
      </p:sp>
    </p:spTree>
    <p:extLst>
      <p:ext uri="{BB962C8B-B14F-4D97-AF65-F5344CB8AC3E}">
        <p14:creationId xmlns:p14="http://schemas.microsoft.com/office/powerpoint/2010/main" val="4279786781"/>
      </p:ext>
    </p:extLst>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image" Target="../media/image6.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5.png"/><Relationship Id="rId2" Type="http://schemas.openxmlformats.org/officeDocument/2006/relationships/slideLayout" Target="../slideLayouts/slideLayout13.xml"/><Relationship Id="rId16"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752600" y="304800"/>
            <a:ext cx="7010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1752600" y="1395413"/>
            <a:ext cx="7010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 Second level</a:t>
            </a:r>
          </a:p>
        </p:txBody>
      </p:sp>
      <p:sp>
        <p:nvSpPr>
          <p:cNvPr id="52228" name="Rectangle 4"/>
          <p:cNvSpPr>
            <a:spLocks noGrp="1" noChangeArrowheads="1"/>
          </p:cNvSpPr>
          <p:nvPr>
            <p:ph type="dt" sz="half" idx="2"/>
          </p:nvPr>
        </p:nvSpPr>
        <p:spPr bwMode="auto">
          <a:xfrm>
            <a:off x="1905000" y="6400800"/>
            <a:ext cx="1371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spcBef>
                <a:spcPct val="0"/>
              </a:spcBef>
              <a:defRPr sz="1400"/>
            </a:lvl1pPr>
          </a:lstStyle>
          <a:p>
            <a:fld id="{7BE13972-9DE7-4247-87CB-69DE66264A1C}" type="datetimeFigureOut">
              <a:rPr lang="en-US" smtClean="0"/>
              <a:t>11/8/2023</a:t>
            </a:fld>
            <a:endParaRPr lang="en-US"/>
          </a:p>
        </p:txBody>
      </p:sp>
      <p:sp>
        <p:nvSpPr>
          <p:cNvPr id="52229" name="Rectangle 5"/>
          <p:cNvSpPr>
            <a:spLocks noGrp="1" noChangeArrowheads="1"/>
          </p:cNvSpPr>
          <p:nvPr>
            <p:ph type="ftr" sz="quarter" idx="3"/>
          </p:nvPr>
        </p:nvSpPr>
        <p:spPr bwMode="auto">
          <a:xfrm>
            <a:off x="4316413" y="6400800"/>
            <a:ext cx="2084387"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spcBef>
                <a:spcPct val="0"/>
              </a:spcBef>
              <a:defRPr sz="1400"/>
            </a:lvl1pPr>
          </a:lstStyle>
          <a:p>
            <a:endParaRPr lang="en-US"/>
          </a:p>
        </p:txBody>
      </p:sp>
      <p:sp>
        <p:nvSpPr>
          <p:cNvPr id="52230" name="Rectangle 6"/>
          <p:cNvSpPr>
            <a:spLocks noGrp="1" noChangeArrowheads="1"/>
          </p:cNvSpPr>
          <p:nvPr>
            <p:ph type="sldNum" sz="quarter" idx="4"/>
          </p:nvPr>
        </p:nvSpPr>
        <p:spPr bwMode="auto">
          <a:xfrm>
            <a:off x="7391400" y="6400800"/>
            <a:ext cx="1371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spcBef>
                <a:spcPct val="0"/>
              </a:spcBef>
              <a:defRPr sz="1400"/>
            </a:lvl1pPr>
          </a:lstStyle>
          <a:p>
            <a:fld id="{D3F9A965-AAA5-45B9-B5E8-BBC4DA6994A1}"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ransition>
    <p:fade thruBlk="1"/>
  </p:transition>
  <p:txStyles>
    <p:titleStyle>
      <a:lvl1pPr algn="l" rtl="0" eaLnBrk="1" fontAlgn="base" hangingPunct="1">
        <a:spcBef>
          <a:spcPct val="0"/>
        </a:spcBef>
        <a:spcAft>
          <a:spcPct val="0"/>
        </a:spcAft>
        <a:defRPr sz="3200" b="1">
          <a:solidFill>
            <a:srgbClr val="006666"/>
          </a:solidFill>
          <a:latin typeface="+mj-lt"/>
          <a:ea typeface="+mj-ea"/>
          <a:cs typeface="+mj-cs"/>
        </a:defRPr>
      </a:lvl1pPr>
      <a:lvl2pPr algn="l" rtl="0" eaLnBrk="1" fontAlgn="base" hangingPunct="1">
        <a:spcBef>
          <a:spcPct val="0"/>
        </a:spcBef>
        <a:spcAft>
          <a:spcPct val="0"/>
        </a:spcAft>
        <a:defRPr sz="3200" b="1">
          <a:solidFill>
            <a:srgbClr val="006666"/>
          </a:solidFill>
          <a:latin typeface="Tahoma" pitchFamily="34" charset="0"/>
        </a:defRPr>
      </a:lvl2pPr>
      <a:lvl3pPr algn="l" rtl="0" eaLnBrk="1" fontAlgn="base" hangingPunct="1">
        <a:spcBef>
          <a:spcPct val="0"/>
        </a:spcBef>
        <a:spcAft>
          <a:spcPct val="0"/>
        </a:spcAft>
        <a:defRPr sz="3200" b="1">
          <a:solidFill>
            <a:srgbClr val="006666"/>
          </a:solidFill>
          <a:latin typeface="Tahoma" pitchFamily="34" charset="0"/>
        </a:defRPr>
      </a:lvl3pPr>
      <a:lvl4pPr algn="l" rtl="0" eaLnBrk="1" fontAlgn="base" hangingPunct="1">
        <a:spcBef>
          <a:spcPct val="0"/>
        </a:spcBef>
        <a:spcAft>
          <a:spcPct val="0"/>
        </a:spcAft>
        <a:defRPr sz="3200" b="1">
          <a:solidFill>
            <a:srgbClr val="006666"/>
          </a:solidFill>
          <a:latin typeface="Tahoma" pitchFamily="34" charset="0"/>
        </a:defRPr>
      </a:lvl4pPr>
      <a:lvl5pPr algn="l" rtl="0" eaLnBrk="1" fontAlgn="base" hangingPunct="1">
        <a:spcBef>
          <a:spcPct val="0"/>
        </a:spcBef>
        <a:spcAft>
          <a:spcPct val="0"/>
        </a:spcAft>
        <a:defRPr sz="3200" b="1">
          <a:solidFill>
            <a:srgbClr val="006666"/>
          </a:solidFill>
          <a:latin typeface="Tahoma" pitchFamily="34" charset="0"/>
        </a:defRPr>
      </a:lvl5pPr>
      <a:lvl6pPr marL="457200" algn="l" rtl="0" eaLnBrk="1" fontAlgn="base" hangingPunct="1">
        <a:spcBef>
          <a:spcPct val="0"/>
        </a:spcBef>
        <a:spcAft>
          <a:spcPct val="0"/>
        </a:spcAft>
        <a:defRPr sz="3200" b="1">
          <a:solidFill>
            <a:srgbClr val="006666"/>
          </a:solidFill>
          <a:latin typeface="Tahoma" pitchFamily="34" charset="0"/>
        </a:defRPr>
      </a:lvl6pPr>
      <a:lvl7pPr marL="914400" algn="l" rtl="0" eaLnBrk="1" fontAlgn="base" hangingPunct="1">
        <a:spcBef>
          <a:spcPct val="0"/>
        </a:spcBef>
        <a:spcAft>
          <a:spcPct val="0"/>
        </a:spcAft>
        <a:defRPr sz="3200" b="1">
          <a:solidFill>
            <a:srgbClr val="006666"/>
          </a:solidFill>
          <a:latin typeface="Tahoma" pitchFamily="34" charset="0"/>
        </a:defRPr>
      </a:lvl7pPr>
      <a:lvl8pPr marL="1371600" algn="l" rtl="0" eaLnBrk="1" fontAlgn="base" hangingPunct="1">
        <a:spcBef>
          <a:spcPct val="0"/>
        </a:spcBef>
        <a:spcAft>
          <a:spcPct val="0"/>
        </a:spcAft>
        <a:defRPr sz="3200" b="1">
          <a:solidFill>
            <a:srgbClr val="006666"/>
          </a:solidFill>
          <a:latin typeface="Tahoma" pitchFamily="34" charset="0"/>
        </a:defRPr>
      </a:lvl8pPr>
      <a:lvl9pPr marL="1828800" algn="l" rtl="0" eaLnBrk="1" fontAlgn="base" hangingPunct="1">
        <a:spcBef>
          <a:spcPct val="0"/>
        </a:spcBef>
        <a:spcAft>
          <a:spcPct val="0"/>
        </a:spcAft>
        <a:defRPr sz="3200" b="1">
          <a:solidFill>
            <a:srgbClr val="006666"/>
          </a:solidFill>
          <a:latin typeface="Tahoma" pitchFamily="34" charset="0"/>
        </a:defRPr>
      </a:lvl9pPr>
    </p:titleStyle>
    <p:bodyStyle>
      <a:lvl1pPr marL="342900" indent="-342900" algn="l" rtl="0" eaLnBrk="1" fontAlgn="base" hangingPunct="1">
        <a:spcBef>
          <a:spcPct val="5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Font typeface="Wingdings" pitchFamily="2" charset="2"/>
        <a:buChar char="Ø"/>
        <a:defRPr sz="2200" i="1">
          <a:solidFill>
            <a:schemeClr val="tx1"/>
          </a:solidFill>
          <a:latin typeface="+mn-lt"/>
        </a:defRPr>
      </a:lvl2pPr>
      <a:lvl3pPr marL="1143000" indent="-228600" algn="l" rtl="0" eaLnBrk="1" fontAlgn="base" hangingPunct="1">
        <a:spcBef>
          <a:spcPct val="20000"/>
        </a:spcBef>
        <a:spcAft>
          <a:spcPct val="0"/>
        </a:spcAft>
        <a:buChar char="•"/>
        <a:defRPr sz="2000">
          <a:solidFill>
            <a:schemeClr val="tx1"/>
          </a:solidFill>
          <a:latin typeface="+mn-lt"/>
        </a:defRPr>
      </a:lvl3pPr>
      <a:lvl4pPr marL="1600200" indent="-228600" algn="l" rtl="0" eaLnBrk="1" fontAlgn="base" hangingPunct="1">
        <a:spcBef>
          <a:spcPct val="20000"/>
        </a:spcBef>
        <a:spcAft>
          <a:spcPct val="0"/>
        </a:spcAft>
        <a:buChar char="–"/>
        <a:defRPr sz="1600">
          <a:solidFill>
            <a:schemeClr val="tx1"/>
          </a:solidFill>
          <a:latin typeface="+mn-lt"/>
        </a:defRPr>
      </a:lvl4pPr>
      <a:lvl5pPr marL="2057400" indent="-228600" algn="l" rtl="0" eaLnBrk="1" fontAlgn="base" hangingPunct="1">
        <a:spcBef>
          <a:spcPct val="20000"/>
        </a:spcBef>
        <a:spcAft>
          <a:spcPct val="0"/>
        </a:spcAft>
        <a:buChar char="»"/>
        <a:defRPr sz="1200">
          <a:solidFill>
            <a:schemeClr val="tx1"/>
          </a:solidFill>
          <a:latin typeface="+mn-lt"/>
        </a:defRPr>
      </a:lvl5pPr>
      <a:lvl6pPr marL="2514600" indent="-228600" algn="l" rtl="0" eaLnBrk="1" fontAlgn="base" hangingPunct="1">
        <a:spcBef>
          <a:spcPct val="20000"/>
        </a:spcBef>
        <a:spcAft>
          <a:spcPct val="0"/>
        </a:spcAft>
        <a:buChar char="»"/>
        <a:defRPr sz="1200">
          <a:solidFill>
            <a:schemeClr val="tx1"/>
          </a:solidFill>
          <a:latin typeface="+mn-lt"/>
        </a:defRPr>
      </a:lvl6pPr>
      <a:lvl7pPr marL="2971800" indent="-228600" algn="l" rtl="0" eaLnBrk="1" fontAlgn="base" hangingPunct="1">
        <a:spcBef>
          <a:spcPct val="20000"/>
        </a:spcBef>
        <a:spcAft>
          <a:spcPct val="0"/>
        </a:spcAft>
        <a:buChar char="»"/>
        <a:defRPr sz="1200">
          <a:solidFill>
            <a:schemeClr val="tx1"/>
          </a:solidFill>
          <a:latin typeface="+mn-lt"/>
        </a:defRPr>
      </a:lvl7pPr>
      <a:lvl8pPr marL="3429000" indent="-228600" algn="l" rtl="0" eaLnBrk="1" fontAlgn="base" hangingPunct="1">
        <a:spcBef>
          <a:spcPct val="20000"/>
        </a:spcBef>
        <a:spcAft>
          <a:spcPct val="0"/>
        </a:spcAft>
        <a:buChar char="»"/>
        <a:defRPr sz="1200">
          <a:solidFill>
            <a:schemeClr val="tx1"/>
          </a:solidFill>
          <a:latin typeface="+mn-lt"/>
        </a:defRPr>
      </a:lvl8pPr>
      <a:lvl9pPr marL="3886200" indent="-228600" algn="l" rtl="0" eaLnBrk="1" fontAlgn="base" hangingPunct="1">
        <a:spcBef>
          <a:spcPct val="20000"/>
        </a:spcBef>
        <a:spcAft>
          <a:spcPct val="0"/>
        </a:spcAft>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8"/>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8841229" flipH="1">
            <a:off x="7446963" y="123825"/>
            <a:ext cx="1357312" cy="162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9"/>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1170930" flipH="1" flipV="1">
            <a:off x="7524750" y="1762125"/>
            <a:ext cx="1358900" cy="162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7"/>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9587156" flipH="1">
            <a:off x="7351713" y="3562350"/>
            <a:ext cx="1357312" cy="162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10"/>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rot="-8225800">
            <a:off x="7502525" y="5157788"/>
            <a:ext cx="141446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Rectangle 2"/>
          <p:cNvSpPr>
            <a:spLocks noGrp="1" noChangeArrowheads="1"/>
          </p:cNvSpPr>
          <p:nvPr>
            <p:ph type="title"/>
          </p:nvPr>
        </p:nvSpPr>
        <p:spPr bwMode="auto">
          <a:xfrm>
            <a:off x="685800" y="152400"/>
            <a:ext cx="6478588"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78000" tIns="45720" rIns="91440" bIns="45720" numCol="1" anchor="ctr" anchorCtr="0" compatLnSpc="1">
            <a:prstTxWarp prst="textNoShape">
              <a:avLst/>
            </a:prstTxWarp>
          </a:bodyPr>
          <a:lstStyle/>
          <a:p>
            <a:pPr lvl="0"/>
            <a:r>
              <a:rPr lang="en-US" altLang="en-US"/>
              <a:t>Click to edit Master title style</a:t>
            </a:r>
          </a:p>
        </p:txBody>
      </p:sp>
      <p:sp>
        <p:nvSpPr>
          <p:cNvPr id="1031" name="Rectangle 3"/>
          <p:cNvSpPr>
            <a:spLocks noGrp="1" noChangeArrowheads="1"/>
          </p:cNvSpPr>
          <p:nvPr>
            <p:ph type="body" idx="1"/>
          </p:nvPr>
        </p:nvSpPr>
        <p:spPr bwMode="auto">
          <a:xfrm>
            <a:off x="685800" y="1550988"/>
            <a:ext cx="6478588" cy="4541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5800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fld id="{7BE13972-9DE7-4247-87CB-69DE66264A1C}" type="datetimeFigureOut">
              <a:rPr lang="en-US" smtClean="0"/>
              <a:t>11/8/2023</a:t>
            </a:fld>
            <a:endParaRPr lang="en-US"/>
          </a:p>
        </p:txBody>
      </p:sp>
      <p:sp>
        <p:nvSpPr>
          <p:cNvPr id="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endParaRPr lang="en-US"/>
          </a:p>
        </p:txBody>
      </p:sp>
      <p:sp>
        <p:nvSpPr>
          <p:cNvPr id="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fld id="{D3F9A965-AAA5-45B9-B5E8-BBC4DA6994A1}"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Lst>
  <p:transition>
    <p:fade thruBlk="1"/>
  </p:transition>
  <p:txStyles>
    <p:titleStyle>
      <a:lvl1pPr algn="ctr" rtl="0" eaLnBrk="1" fontAlgn="base" hangingPunct="1">
        <a:spcBef>
          <a:spcPct val="0"/>
        </a:spcBef>
        <a:spcAft>
          <a:spcPct val="0"/>
        </a:spcAft>
        <a:defRPr sz="3600" kern="1200">
          <a:solidFill>
            <a:schemeClr val="tx2"/>
          </a:solidFill>
          <a:latin typeface="+mj-lt"/>
          <a:ea typeface="+mj-ea"/>
          <a:cs typeface="+mj-cs"/>
        </a:defRPr>
      </a:lvl1pPr>
      <a:lvl2pPr algn="ctr" rtl="0" eaLnBrk="1" fontAlgn="base" hangingPunct="1">
        <a:spcBef>
          <a:spcPct val="0"/>
        </a:spcBef>
        <a:spcAft>
          <a:spcPct val="0"/>
        </a:spcAft>
        <a:defRPr sz="3600">
          <a:solidFill>
            <a:schemeClr val="tx2"/>
          </a:solidFill>
          <a:latin typeface="Tahoma" panose="020B0604030504040204" pitchFamily="34" charset="0"/>
        </a:defRPr>
      </a:lvl2pPr>
      <a:lvl3pPr algn="ctr" rtl="0" eaLnBrk="1" fontAlgn="base" hangingPunct="1">
        <a:spcBef>
          <a:spcPct val="0"/>
        </a:spcBef>
        <a:spcAft>
          <a:spcPct val="0"/>
        </a:spcAft>
        <a:defRPr sz="3600">
          <a:solidFill>
            <a:schemeClr val="tx2"/>
          </a:solidFill>
          <a:latin typeface="Tahoma" panose="020B0604030504040204" pitchFamily="34" charset="0"/>
        </a:defRPr>
      </a:lvl3pPr>
      <a:lvl4pPr algn="ctr" rtl="0" eaLnBrk="1" fontAlgn="base" hangingPunct="1">
        <a:spcBef>
          <a:spcPct val="0"/>
        </a:spcBef>
        <a:spcAft>
          <a:spcPct val="0"/>
        </a:spcAft>
        <a:defRPr sz="3600">
          <a:solidFill>
            <a:schemeClr val="tx2"/>
          </a:solidFill>
          <a:latin typeface="Tahoma" panose="020B0604030504040204" pitchFamily="34" charset="0"/>
        </a:defRPr>
      </a:lvl4pPr>
      <a:lvl5pPr algn="ctr" rtl="0" eaLnBrk="1" fontAlgn="base" hangingPunct="1">
        <a:spcBef>
          <a:spcPct val="0"/>
        </a:spcBef>
        <a:spcAft>
          <a:spcPct val="0"/>
        </a:spcAft>
        <a:defRPr sz="3600">
          <a:solidFill>
            <a:schemeClr val="tx2"/>
          </a:solidFill>
          <a:latin typeface="Tahoma" panose="020B0604030504040204" pitchFamily="34" charset="0"/>
        </a:defRPr>
      </a:lvl5pPr>
      <a:lvl6pPr marL="457200" algn="ctr" rtl="0" eaLnBrk="1" fontAlgn="base" hangingPunct="1">
        <a:spcBef>
          <a:spcPct val="0"/>
        </a:spcBef>
        <a:spcAft>
          <a:spcPct val="0"/>
        </a:spcAft>
        <a:defRPr sz="3600">
          <a:solidFill>
            <a:schemeClr val="tx2"/>
          </a:solidFill>
          <a:latin typeface="Tahoma" panose="020B0604030504040204" pitchFamily="34" charset="0"/>
        </a:defRPr>
      </a:lvl6pPr>
      <a:lvl7pPr marL="914400" algn="ctr" rtl="0" eaLnBrk="1" fontAlgn="base" hangingPunct="1">
        <a:spcBef>
          <a:spcPct val="0"/>
        </a:spcBef>
        <a:spcAft>
          <a:spcPct val="0"/>
        </a:spcAft>
        <a:defRPr sz="3600">
          <a:solidFill>
            <a:schemeClr val="tx2"/>
          </a:solidFill>
          <a:latin typeface="Tahoma" panose="020B0604030504040204" pitchFamily="34" charset="0"/>
        </a:defRPr>
      </a:lvl7pPr>
      <a:lvl8pPr marL="1371600" algn="ctr" rtl="0" eaLnBrk="1" fontAlgn="base" hangingPunct="1">
        <a:spcBef>
          <a:spcPct val="0"/>
        </a:spcBef>
        <a:spcAft>
          <a:spcPct val="0"/>
        </a:spcAft>
        <a:defRPr sz="3600">
          <a:solidFill>
            <a:schemeClr val="tx2"/>
          </a:solidFill>
          <a:latin typeface="Tahoma" panose="020B0604030504040204" pitchFamily="34" charset="0"/>
        </a:defRPr>
      </a:lvl8pPr>
      <a:lvl9pPr marL="1828800" algn="ctr" rtl="0" eaLnBrk="1" fontAlgn="base" hangingPunct="1">
        <a:spcBef>
          <a:spcPct val="0"/>
        </a:spcBef>
        <a:spcAft>
          <a:spcPct val="0"/>
        </a:spcAft>
        <a:defRPr sz="3600">
          <a:solidFill>
            <a:schemeClr val="tx2"/>
          </a:solidFill>
          <a:latin typeface="Tahoma" panose="020B0604030504040204" pitchFamily="34" charset="0"/>
        </a:defRPr>
      </a:lvl9pPr>
    </p:titleStyle>
    <p:bodyStyle>
      <a:lvl1pPr marL="342900" indent="-342900" algn="l" rtl="0" eaLnBrk="1" fontAlgn="base" hangingPunct="1">
        <a:spcBef>
          <a:spcPct val="20000"/>
        </a:spcBef>
        <a:spcAft>
          <a:spcPct val="0"/>
        </a:spcAft>
        <a:buClr>
          <a:schemeClr val="hlink"/>
        </a:buClr>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Clr>
          <a:schemeClr val="hlink"/>
        </a:buClr>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Clr>
          <a:schemeClr val="hlink"/>
        </a:buClr>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lr>
          <a:schemeClr val="hlink"/>
        </a:buClr>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lr>
          <a:schemeClr val="hlink"/>
        </a:buClr>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png"/><Relationship Id="rId1" Type="http://schemas.openxmlformats.org/officeDocument/2006/relationships/slideLayout" Target="../slideLayouts/slideLayout7.xml"/><Relationship Id="rId5" Type="http://schemas.openxmlformats.org/officeDocument/2006/relationships/hyperlink" Target="https://www.diabetes.org/sites/default/files/2020-02/NDEP-School-Guide-Full-508.pdf" TargetMode="External"/><Relationship Id="rId4" Type="http://schemas.openxmlformats.org/officeDocument/2006/relationships/hyperlink" Target="https://diabetes.org/tools-support/know-your-rights/safe-at-school-state-laws/written-care-plans" TargetMode="External"/></Relationships>
</file>

<file path=ppt/slides/_rels/slide101.xml.rels><?xml version="1.0" encoding="UTF-8" standalone="yes"?>
<Relationships xmlns="http://schemas.openxmlformats.org/package/2006/relationships"><Relationship Id="rId3" Type="http://schemas.openxmlformats.org/officeDocument/2006/relationships/hyperlink" Target="https://diabetes.org/sites/default/files/2022-11/School-guide-final-11-16-22.pdf" TargetMode="External"/><Relationship Id="rId2" Type="http://schemas.openxmlformats.org/officeDocument/2006/relationships/image" Target="../media/image185.png"/><Relationship Id="rId1" Type="http://schemas.openxmlformats.org/officeDocument/2006/relationships/slideLayout" Target="../slideLayouts/slideLayout7.xml"/><Relationship Id="rId5" Type="http://schemas.openxmlformats.org/officeDocument/2006/relationships/image" Target="../media/image186.png"/><Relationship Id="rId4" Type="http://schemas.openxmlformats.org/officeDocument/2006/relationships/hyperlink" Target="http://www.coloradokidswithdiabetes.org/wp-content/uploads/2014/10/JDRF-School-Advisory-Toolkit.pdf" TargetMode="External"/></Relationships>
</file>

<file path=ppt/slides/_rels/slide102.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image" Target="../media/image187.png"/><Relationship Id="rId1" Type="http://schemas.openxmlformats.org/officeDocument/2006/relationships/slideLayout" Target="../slideLayouts/slideLayout14.xml"/></Relationships>
</file>

<file path=ppt/slides/_rels/slide103.xml.rels><?xml version="1.0" encoding="UTF-8" standalone="yes"?>
<Relationships xmlns="http://schemas.openxmlformats.org/package/2006/relationships"><Relationship Id="rId8" Type="http://schemas.openxmlformats.org/officeDocument/2006/relationships/image" Target="../media/image194.png"/><Relationship Id="rId3" Type="http://schemas.openxmlformats.org/officeDocument/2006/relationships/image" Target="../media/image189.png"/><Relationship Id="rId7" Type="http://schemas.openxmlformats.org/officeDocument/2006/relationships/image" Target="../media/image193.png"/><Relationship Id="rId2" Type="http://schemas.openxmlformats.org/officeDocument/2006/relationships/notesSlide" Target="../notesSlides/notesSlide54.xml"/><Relationship Id="rId1" Type="http://schemas.openxmlformats.org/officeDocument/2006/relationships/slideLayout" Target="../slideLayouts/slideLayout13.xml"/><Relationship Id="rId6" Type="http://schemas.openxmlformats.org/officeDocument/2006/relationships/image" Target="../media/image192.png"/><Relationship Id="rId5" Type="http://schemas.openxmlformats.org/officeDocument/2006/relationships/image" Target="../media/image191.png"/><Relationship Id="rId10" Type="http://schemas.openxmlformats.org/officeDocument/2006/relationships/image" Target="../media/image196.png"/><Relationship Id="rId4" Type="http://schemas.openxmlformats.org/officeDocument/2006/relationships/image" Target="../media/image190.jpeg"/><Relationship Id="rId9" Type="http://schemas.openxmlformats.org/officeDocument/2006/relationships/image" Target="../media/image195.png"/></Relationships>
</file>

<file path=ppt/slides/_rels/slide104.xml.rels><?xml version="1.0" encoding="UTF-8" standalone="yes"?>
<Relationships xmlns="http://schemas.openxmlformats.org/package/2006/relationships"><Relationship Id="rId3" Type="http://schemas.openxmlformats.org/officeDocument/2006/relationships/image" Target="../media/image198.png"/><Relationship Id="rId7" Type="http://schemas.openxmlformats.org/officeDocument/2006/relationships/image" Target="../media/image202.png"/><Relationship Id="rId2" Type="http://schemas.openxmlformats.org/officeDocument/2006/relationships/image" Target="../media/image197.png"/><Relationship Id="rId1" Type="http://schemas.openxmlformats.org/officeDocument/2006/relationships/slideLayout" Target="../slideLayouts/slideLayout18.xml"/><Relationship Id="rId6" Type="http://schemas.openxmlformats.org/officeDocument/2006/relationships/image" Target="../media/image201.png"/><Relationship Id="rId5" Type="http://schemas.openxmlformats.org/officeDocument/2006/relationships/image" Target="../media/image200.png"/><Relationship Id="rId4" Type="http://schemas.openxmlformats.org/officeDocument/2006/relationships/image" Target="../media/image199.png"/></Relationships>
</file>

<file path=ppt/slides/_rels/slide105.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3.png"/><Relationship Id="rId1" Type="http://schemas.openxmlformats.org/officeDocument/2006/relationships/slideLayout" Target="../slideLayouts/slideLayout18.xml"/><Relationship Id="rId4" Type="http://schemas.openxmlformats.org/officeDocument/2006/relationships/image" Target="../media/image205.png"/></Relationships>
</file>

<file path=ppt/slides/_rels/slide106.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206.png"/><Relationship Id="rId1" Type="http://schemas.openxmlformats.org/officeDocument/2006/relationships/slideLayout" Target="../slideLayouts/slideLayout18.xml"/><Relationship Id="rId5" Type="http://schemas.openxmlformats.org/officeDocument/2006/relationships/image" Target="../media/image209.png"/><Relationship Id="rId4" Type="http://schemas.openxmlformats.org/officeDocument/2006/relationships/image" Target="../media/image208.jpeg"/></Relationships>
</file>

<file path=ppt/slides/_rels/slide107.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image" Target="../media/image210.jpeg"/><Relationship Id="rId1" Type="http://schemas.openxmlformats.org/officeDocument/2006/relationships/slideLayout" Target="../slideLayouts/slideLayout18.xml"/><Relationship Id="rId5" Type="http://schemas.openxmlformats.org/officeDocument/2006/relationships/image" Target="../media/image213.png"/><Relationship Id="rId4" Type="http://schemas.openxmlformats.org/officeDocument/2006/relationships/image" Target="../media/image212.jpeg"/></Relationships>
</file>

<file path=ppt/slides/_rels/slide108.xml.rels><?xml version="1.0" encoding="UTF-8" standalone="yes"?>
<Relationships xmlns="http://schemas.openxmlformats.org/package/2006/relationships"><Relationship Id="rId8" Type="http://schemas.openxmlformats.org/officeDocument/2006/relationships/image" Target="../media/image214.jpeg"/><Relationship Id="rId3" Type="http://schemas.openxmlformats.org/officeDocument/2006/relationships/hyperlink" Target="http://www.michaelsmiracles.net/" TargetMode="External"/><Relationship Id="rId7" Type="http://schemas.openxmlformats.org/officeDocument/2006/relationships/hyperlink" Target="https://diatribe.org/how-and-where-find-person-support-groups-and-social-activities-young-adults-diabetes" TargetMode="External"/><Relationship Id="rId2" Type="http://schemas.openxmlformats.org/officeDocument/2006/relationships/notesSlide" Target="../notesSlides/notesSlide55.xml"/><Relationship Id="rId1" Type="http://schemas.openxmlformats.org/officeDocument/2006/relationships/slideLayout" Target="../slideLayouts/slideLayout13.xml"/><Relationship Id="rId6" Type="http://schemas.openxmlformats.org/officeDocument/2006/relationships/hyperlink" Target="https://defeatdiabetes.org/get-healthy/diabetes-support-groups/" TargetMode="External"/><Relationship Id="rId5" Type="http://schemas.openxmlformats.org/officeDocument/2006/relationships/hyperlink" Target="http://www.campnejeda.org/" TargetMode="External"/><Relationship Id="rId4" Type="http://schemas.openxmlformats.org/officeDocument/2006/relationships/hyperlink" Target="http://www.jdrf.org/" TargetMode="External"/><Relationship Id="rId9" Type="http://schemas.openxmlformats.org/officeDocument/2006/relationships/image" Target="../media/image215.png"/></Relationships>
</file>

<file path=ppt/slides/_rels/slide109.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56.xml"/><Relationship Id="rId1" Type="http://schemas.openxmlformats.org/officeDocument/2006/relationships/slideLayout" Target="../slideLayouts/slideLayout18.xml"/><Relationship Id="rId4" Type="http://schemas.openxmlformats.org/officeDocument/2006/relationships/image" Target="../media/image217.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219.JPG"/><Relationship Id="rId2" Type="http://schemas.openxmlformats.org/officeDocument/2006/relationships/image" Target="../media/image218.jpeg"/><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image" Target="../media/image220.png"/><Relationship Id="rId1" Type="http://schemas.openxmlformats.org/officeDocument/2006/relationships/slideLayout" Target="../slideLayouts/slideLayout14.xml"/><Relationship Id="rId4" Type="http://schemas.openxmlformats.org/officeDocument/2006/relationships/image" Target="../media/image222.png"/></Relationships>
</file>

<file path=ppt/slides/_rels/slide112.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image" Target="../media/image223.jpeg"/><Relationship Id="rId1" Type="http://schemas.openxmlformats.org/officeDocument/2006/relationships/slideLayout" Target="../slideLayouts/slideLayout18.xml"/></Relationships>
</file>

<file path=ppt/slides/_rels/slide113.xml.rels><?xml version="1.0" encoding="UTF-8" standalone="yes"?>
<Relationships xmlns="http://schemas.openxmlformats.org/package/2006/relationships"><Relationship Id="rId3" Type="http://schemas.openxmlformats.org/officeDocument/2006/relationships/image" Target="../media/image226.JPG"/><Relationship Id="rId2" Type="http://schemas.openxmlformats.org/officeDocument/2006/relationships/image" Target="../media/image225.jpeg"/><Relationship Id="rId1" Type="http://schemas.openxmlformats.org/officeDocument/2006/relationships/slideLayout" Target="../slideLayouts/slideLayout18.xml"/></Relationships>
</file>

<file path=ppt/slides/_rels/slide114.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image" Target="../media/image227.jpeg"/><Relationship Id="rId1" Type="http://schemas.openxmlformats.org/officeDocument/2006/relationships/slideLayout" Target="../slideLayouts/slideLayout18.xml"/></Relationships>
</file>

<file path=ppt/slides/_rels/slide115.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image" Target="../media/image229.jpeg"/><Relationship Id="rId1" Type="http://schemas.openxmlformats.org/officeDocument/2006/relationships/slideLayout" Target="../slideLayouts/slideLayout18.xml"/></Relationships>
</file>

<file path=ppt/slides/_rels/slide116.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image" Target="../media/image231.jpeg"/><Relationship Id="rId1" Type="http://schemas.openxmlformats.org/officeDocument/2006/relationships/slideLayout" Target="../slideLayouts/slideLayout18.xml"/></Relationships>
</file>

<file path=ppt/slides/_rels/slide117.xml.rels><?xml version="1.0" encoding="UTF-8" standalone="yes"?>
<Relationships xmlns="http://schemas.openxmlformats.org/package/2006/relationships"><Relationship Id="rId3" Type="http://schemas.openxmlformats.org/officeDocument/2006/relationships/image" Target="../media/image234.jpg"/><Relationship Id="rId2" Type="http://schemas.openxmlformats.org/officeDocument/2006/relationships/image" Target="../media/image233.jpg"/><Relationship Id="rId1" Type="http://schemas.openxmlformats.org/officeDocument/2006/relationships/slideLayout" Target="../slideLayouts/slideLayout18.xml"/><Relationship Id="rId5" Type="http://schemas.openxmlformats.org/officeDocument/2006/relationships/image" Target="../media/image236.jpg"/><Relationship Id="rId4" Type="http://schemas.openxmlformats.org/officeDocument/2006/relationships/image" Target="../media/image235.jpg"/></Relationships>
</file>

<file path=ppt/slides/_rels/slide118.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notesSlide" Target="../notesSlides/notesSlide57.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0CAcQjRxqFQoTCIv38-DQr8gCFUeCPgod14EO2w&amp;url=http://diabetesinsight.ie/2015/06/sex-while-wearing-an-insulin-pump/&amp;psig=AFQjCNGaWpG06dlZuXPQJJgTlhAZcbe6IA&amp;ust=1444282164713494"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0CAcQjRxqFQoTCPyj2NPYsMgCFchcPgod4R4F9w&amp;url=http://typeonederful.com/tag/infusion-set/&amp;psig=AFQjCNGh6BuuRkKAPPpz0TtYjLMQ6_cBwQ&amp;ust=1444318671390625"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hyperlink" Target="http://www.google.com/url?sa=i&amp;rct=j&amp;q=&amp;esrc=s&amp;source=images&amp;cd=&amp;cad=rja&amp;uact=8&amp;ved=0CAcQjRxqFQoTCPyj2NPYsMgCFchcPgod4R4F9w&amp;url=http://asweetlife.org/michael/blogs/insulin-pumps/pumping-frustration/24011/attachment/bent-infusion-set/&amp;psig=AFQjCNGh6BuuRkKAPPpz0TtYjLMQ6_cBwQ&amp;ust=1444318671390625" TargetMode="External"/><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6.png"/><Relationship Id="rId7" Type="http://schemas.openxmlformats.org/officeDocument/2006/relationships/hyperlink" Target="http://www.google.com/url?sa=i&amp;rct=j&amp;q=&amp;esrc=s&amp;source=images&amp;cd=&amp;cad=rja&amp;uact=8&amp;ved=0CAcQjRxqFQoTCJLIso_Rr8gCFUEcPgodKkMHoA&amp;url=http://www.dailymail.co.uk/news/article-2699618/Legions-fans-insulin-pumps-inspired-Miss-Idaho-showed-beauty-pageant.html&amp;psig=AFQjCNGaWpG06dlZuXPQJJgTlhAZcbe6IA&amp;ust=1444282164713494" TargetMode="External"/><Relationship Id="rId2" Type="http://schemas.openxmlformats.org/officeDocument/2006/relationships/hyperlink" Target="http://www.google.com/url?sa=i&amp;rct=j&amp;q=&amp;esrc=s&amp;source=images&amp;cd=&amp;cad=rja&amp;uact=8&amp;ved=0CAcQjRxqFQoTCKGCqq7Gr8gCFYePPgodfhgGrA&amp;url=http://www.theshubox.com/2011/11/pumpin.html&amp;psig=AFQjCNECFpxLVCPOLmw_c1G9o1MJR1_gMg&amp;ust=1444279380259860" TargetMode="External"/><Relationship Id="rId1" Type="http://schemas.openxmlformats.org/officeDocument/2006/relationships/slideLayout" Target="../slideLayouts/slideLayout7.xml"/><Relationship Id="rId6" Type="http://schemas.openxmlformats.org/officeDocument/2006/relationships/image" Target="../media/image28.jpeg"/><Relationship Id="rId11" Type="http://schemas.openxmlformats.org/officeDocument/2006/relationships/image" Target="../media/image31.jpeg"/><Relationship Id="rId5" Type="http://schemas.openxmlformats.org/officeDocument/2006/relationships/image" Target="../media/image27.jpeg"/><Relationship Id="rId10" Type="http://schemas.openxmlformats.org/officeDocument/2006/relationships/hyperlink" Target="http://www.google.com/url?sa=i&amp;rct=j&amp;q=&amp;esrc=s&amp;source=images&amp;cd=&amp;cad=rja&amp;uact=8&amp;ved=0CAcQjRxqFQoTCNLPpZ_Jr8gCFQU6Pgodef4JPQ&amp;url=http://www.theprincessandthepump.com/2011/07/our-new-pump-omnipod.html&amp;psig=AFQjCNHpdkNO2hmvDE0vto9yVVACBHw4XA&amp;ust=1444280217251306" TargetMode="External"/><Relationship Id="rId4" Type="http://schemas.openxmlformats.org/officeDocument/2006/relationships/hyperlink" Target="https://www.google.com/url?sa=i&amp;rct=j&amp;q=&amp;esrc=s&amp;source=images&amp;cd=&amp;cad=rja&amp;uact=8&amp;ved=0CAcQjRxqFQoTCMOMoMXGr8gCFYQ8PgodDnEKsA&amp;url=https://onalearningcurve.wordpress.com/tag/insulin-pump/&amp;psig=AFQjCNECFpxLVCPOLmw_c1G9o1MJR1_gMg&amp;ust=1444279380259860" TargetMode="External"/><Relationship Id="rId9" Type="http://schemas.openxmlformats.org/officeDocument/2006/relationships/image" Target="../media/image30.png"/></Relationships>
</file>

<file path=ppt/slides/_rels/slide16.xml.rels><?xml version="1.0" encoding="UTF-8" standalone="yes"?>
<Relationships xmlns="http://schemas.openxmlformats.org/package/2006/relationships"><Relationship Id="rId8" Type="http://schemas.openxmlformats.org/officeDocument/2006/relationships/hyperlink" Target="https://www.google.com/url?sa=i&amp;rct=j&amp;q=&amp;esrc=s&amp;source=images&amp;cd=&amp;cad=rja&amp;uact=8&amp;ved=0CAcQjRxqFQoTCPym1ufGr8gCFYIpPgod1iYNfA&amp;url=https://onalearningcurve.wordpress.com/tag/insulin-pump/&amp;psig=AFQjCNECFpxLVCPOLmw_c1G9o1MJR1_gMg&amp;ust=1444279380259860" TargetMode="External"/><Relationship Id="rId3" Type="http://schemas.openxmlformats.org/officeDocument/2006/relationships/image" Target="../media/image33.png"/><Relationship Id="rId7" Type="http://schemas.openxmlformats.org/officeDocument/2006/relationships/image" Target="../media/image36.jpe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hyperlink" Target="https://www.google.com/url?sa=i&amp;rct=j&amp;q=&amp;esrc=s&amp;source=images&amp;cd=&amp;cad=rja&amp;uact=8&amp;ved=0CAcQjRxqFQoTCLKDt-jRr8gCFUMdPgodoqgK8A&amp;url=https://iammysonspancreas.wordpress.com/&amp;psig=AFQjCNH3d5jd7G0Hb6yi35vbcTX0RDdqFA&amp;ust=1444282447836079" TargetMode="External"/><Relationship Id="rId4" Type="http://schemas.openxmlformats.org/officeDocument/2006/relationships/image" Target="../media/image34.jpeg"/><Relationship Id="rId9" Type="http://schemas.openxmlformats.org/officeDocument/2006/relationships/image" Target="../media/image37.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8.png"/><Relationship Id="rId7" Type="http://schemas.openxmlformats.org/officeDocument/2006/relationships/image" Target="../media/image40.jpeg"/><Relationship Id="rId2" Type="http://schemas.openxmlformats.org/officeDocument/2006/relationships/hyperlink" Target="http://www.google.com/url?sa=i&amp;rct=j&amp;q=&amp;esrc=s&amp;source=images&amp;cd=&amp;cad=rja&amp;uact=8&amp;ved=0CAcQjRxqFQoTCNqz9sHYsMgCFQR2PgodMakGvQ&amp;url=http://www.medtronicdiabetes.com/products/infusion-sets&amp;psig=AFQjCNGh6BuuRkKAPPpz0TtYjLMQ6_cBwQ&amp;ust=1444318671390625" TargetMode="External"/><Relationship Id="rId1" Type="http://schemas.openxmlformats.org/officeDocument/2006/relationships/slideLayout" Target="../slideLayouts/slideLayout7.xml"/><Relationship Id="rId6" Type="http://schemas.openxmlformats.org/officeDocument/2006/relationships/hyperlink" Target="http://www.google.com/url?sa=i&amp;rct=j&amp;q=&amp;esrc=s&amp;source=images&amp;cd=&amp;cad=rja&amp;uact=8&amp;ved=0CAcQjRxqFQoTCJCFx-rcsMgCFcWsPgod2lIAcQ&amp;url=http://www.medicalplasticsindia.com/mpds/2008/july/coverstory3.htm&amp;psig=AFQjCNFXRpTIeqKZgrDO75jwLGFjAXJvpw&amp;ust=1444319806434092" TargetMode="External"/><Relationship Id="rId5" Type="http://schemas.openxmlformats.org/officeDocument/2006/relationships/image" Target="../media/image39.jpeg"/><Relationship Id="rId4" Type="http://schemas.openxmlformats.org/officeDocument/2006/relationships/hyperlink" Target="http://www.google.com/url?sa=i&amp;rct=j&amp;q=&amp;esrc=s&amp;source=images&amp;cd=&amp;cad=rja&amp;uact=8&amp;ved=0CAcQjRxqFQoTCKaWl6LasMgCFQpoPgod3O4Gbw&amp;url=http://www.advice4diabetes.com/orbit90.html&amp;psig=AFQjCNGh6BuuRkKAPPpz0TtYjLMQ6_cBwQ&amp;ust=1444318671390625" TargetMode="External"/><Relationship Id="rId9" Type="http://schemas.openxmlformats.org/officeDocument/2006/relationships/image" Target="../media/image42.jpeg"/></Relationships>
</file>

<file path=ppt/slides/_rels/slide19.xml.rels><?xml version="1.0" encoding="UTF-8" standalone="yes"?>
<Relationships xmlns="http://schemas.openxmlformats.org/package/2006/relationships"><Relationship Id="rId8" Type="http://schemas.openxmlformats.org/officeDocument/2006/relationships/hyperlink" Target="https://www.google.com/url?sa=i&amp;rct=j&amp;q=&amp;esrc=s&amp;source=images&amp;cd=&amp;cad=rja&amp;uact=8&amp;ved=0CAcQjRxqFQoTCJjipNnbsMgCFYEdPgodNykLjQ&amp;url=https://www.medtronic-diabetes.com.au/pump-therapy/insulin-delivery/infusion-sets&amp;psig=AFQjCNGAEKBV8DUnhODGrGEFIxjSN47_cg&amp;ust=1444319425735365" TargetMode="External"/><Relationship Id="rId3" Type="http://schemas.openxmlformats.org/officeDocument/2006/relationships/image" Target="../media/image43.jpeg"/><Relationship Id="rId7" Type="http://schemas.openxmlformats.org/officeDocument/2006/relationships/image" Target="../media/image46.jpeg"/><Relationship Id="rId2" Type="http://schemas.openxmlformats.org/officeDocument/2006/relationships/hyperlink" Target="https://www.google.com/url?sa=i&amp;rct=j&amp;q=&amp;esrc=s&amp;source=images&amp;cd=&amp;cad=rja&amp;uact=8&amp;ved=0CAcQjRxqFQoTCL-antLasMgCFYR3PgodYm4E0Q&amp;url=https://www.animascorp.co.uk/infusion-sets&amp;psig=AFQjCNGh6BuuRkKAPPpz0TtYjLMQ6_cBwQ&amp;ust=1444318671390625" TargetMode="External"/><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hyperlink" Target="https://www.google.com/url?sa=i&amp;rct=j&amp;q=&amp;esrc=s&amp;source=images&amp;cd=&amp;cad=rja&amp;uact=8&amp;ved=0CAcQjRxqFQoTCLX_lvnbsMgCFQZbPgod8oMNMA&amp;url=https://www.animascorp.co.uk/infusion-sets&amp;psig=AFQjCNHYMcrFtmiml9vRpeuoeFbACV_0Tw&amp;ust=1444319580782899" TargetMode="External"/><Relationship Id="rId4" Type="http://schemas.openxmlformats.org/officeDocument/2006/relationships/image" Target="../media/image44.jpeg"/><Relationship Id="rId9" Type="http://schemas.openxmlformats.org/officeDocument/2006/relationships/image" Target="../media/image4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8.jpeg"/><Relationship Id="rId7" Type="http://schemas.openxmlformats.org/officeDocument/2006/relationships/image" Target="../media/image50.jpeg"/><Relationship Id="rId2" Type="http://schemas.openxmlformats.org/officeDocument/2006/relationships/hyperlink" Target="http://www.google.com/url?sa=i&amp;rct=j&amp;q=&amp;esrc=s&amp;source=images&amp;cd=&amp;cad=rja&amp;uact=8&amp;ved=0CAcQjRxqFQoTCJ3YxKTcsMgCFUN7PgodQMAIUw&amp;url=http://www.youtube.com/watch?v%3DBMkkmJ0BpnA&amp;psig=AFQjCNFektsHp2uaL1qNrNw0kL4672Pz7A&amp;ust=1444319683824875" TargetMode="External"/><Relationship Id="rId1" Type="http://schemas.openxmlformats.org/officeDocument/2006/relationships/slideLayout" Target="../slideLayouts/slideLayout7.xml"/><Relationship Id="rId6" Type="http://schemas.openxmlformats.org/officeDocument/2006/relationships/hyperlink" Target="http://www.google.com/url?sa=i&amp;rct=j&amp;q=&amp;esrc=s&amp;source=images&amp;cd=&amp;cad=rja&amp;uact=8&amp;ved=0CAcQjRxqFQoTCICjtpXasMgCFUR0Pgodk00CIg&amp;url=http://www.tudiabetes.org/forum/t/air-bubbles-oh-my/15418&amp;psig=AFQjCNGh6BuuRkKAPPpz0TtYjLMQ6_cBwQ&amp;ust=1444318671390625" TargetMode="External"/><Relationship Id="rId5" Type="http://schemas.openxmlformats.org/officeDocument/2006/relationships/image" Target="../media/image49.jpeg"/><Relationship Id="rId4" Type="http://schemas.openxmlformats.org/officeDocument/2006/relationships/hyperlink" Target="http://www.google.com/url?sa=i&amp;rct=j&amp;q=&amp;esrc=s&amp;source=images&amp;cd=&amp;cad=rja&amp;uact=8&amp;ved=0CAcQjRxqFQoTCIuymrTbsMgCFcYdPgodBygPQg&amp;url=http://abcgreatpix.com/infusion%2Bset%2Bsilhouette&amp;psig=AFQjCNGAEKBV8DUnhODGrGEFIxjSN47_cg&amp;ust=1444319425735365" TargetMode="External"/><Relationship Id="rId9"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3.xml"/><Relationship Id="rId1" Type="http://schemas.openxmlformats.org/officeDocument/2006/relationships/slideLayout" Target="../slideLayouts/slideLayout9.xml"/><Relationship Id="rId5" Type="http://schemas.openxmlformats.org/officeDocument/2006/relationships/image" Target="../media/image58.png"/><Relationship Id="rId4" Type="http://schemas.openxmlformats.org/officeDocument/2006/relationships/image" Target="../media/image57.jpeg"/></Relationships>
</file>

<file path=ppt/slides/_rels/slide27.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 Id="rId9" Type="http://schemas.openxmlformats.org/officeDocument/2006/relationships/image" Target="../media/image6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3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73.png"/><Relationship Id="rId4" Type="http://schemas.openxmlformats.org/officeDocument/2006/relationships/image" Target="../media/image72.png"/></Relationships>
</file>

<file path=ppt/slides/_rels/slide3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image" Target="../media/image7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gif"/><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4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84.jpg"/><Relationship Id="rId4" Type="http://schemas.openxmlformats.org/officeDocument/2006/relationships/image" Target="../media/image83.png"/></Relationships>
</file>

<file path=ppt/slides/_rels/slide4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87.png"/></Relationships>
</file>

<file path=ppt/slides/_rels/slide4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hyperlink" Target="http://www.google.com/url?sa=i&amp;rct=j&amp;q=&amp;esrc=s&amp;source=images&amp;cd=&amp;cad=rja&amp;uact=8&amp;ved=0CAcQjRxqFQoTCOLriYjJr8gCFcg0PgodKIcJ9g&amp;url=http://diabetesandendocrineinstitute.org/diabetics-learn-their-lessons/&amp;psig=AFQjCNFGRpMfsbtfMT3WJsPxAddqH4--HQ&amp;ust=1444279941248534" TargetMode="External"/><Relationship Id="rId1" Type="http://schemas.openxmlformats.org/officeDocument/2006/relationships/slideLayout" Target="../slideLayouts/slideLayout9.xml"/><Relationship Id="rId4" Type="http://schemas.openxmlformats.org/officeDocument/2006/relationships/image" Target="../media/image8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image" Target="../media/image93.png"/><Relationship Id="rId1" Type="http://schemas.openxmlformats.org/officeDocument/2006/relationships/slideLayout" Target="../slideLayouts/slideLayout8.xml"/><Relationship Id="rId4" Type="http://schemas.openxmlformats.org/officeDocument/2006/relationships/image" Target="../media/image95.jpeg"/></Relationships>
</file>

<file path=ppt/slides/_rels/slide5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01.jpeg"/></Relationships>
</file>

<file path=ppt/slides/_rels/slide5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103.png"/></Relationships>
</file>

<file path=ppt/slides/_rels/slide5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105.png"/></Relationships>
</file>

<file path=ppt/slides/_rels/slide5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www.medtronicdiabetes.co.in/treatment-and-products/enlite-sensor1" TargetMode="External"/><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109.png"/><Relationship Id="rId5" Type="http://schemas.openxmlformats.org/officeDocument/2006/relationships/hyperlink" Target="http://www.google.com/url?sa=i&amp;rct=j&amp;q=&amp;esrc=s&amp;source=images&amp;cd=&amp;cad=rja&amp;uact=8&amp;ved=0CAcQjRxqFQoTCPHerPbhscgCFYFXPgodHGgBVQ&amp;url=http://www.nbdiabetes.org/news/continuous-glucose-monitoring-system-cgms&amp;psig=AFQjCNHLmLOZNFGEzOH_iK05hLTkwOdvbA&amp;ust=1444355554715287" TargetMode="External"/><Relationship Id="rId4" Type="http://schemas.openxmlformats.org/officeDocument/2006/relationships/image" Target="../media/image108.jpeg"/></Relationships>
</file>

<file path=ppt/slides/_rels/slide64.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image" Target="../media/image110.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cad=rja&amp;uact=8&amp;ved=0ahUKEwiNvcbu96PWAhUBTCYKHaLZC9AQjRwIBw&amp;url=https://www.medtronicdiabetes.com/products/minimed-630g-insulin-pump-system&amp;psig=AFQjCNF7FqjoltMSp6GdjnqfsDHd0Z8GLA&amp;ust=1505452958547734" TargetMode="External"/><Relationship Id="rId7" Type="http://schemas.openxmlformats.org/officeDocument/2006/relationships/image" Target="../media/image115.jpe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114.jpeg"/><Relationship Id="rId5" Type="http://schemas.openxmlformats.org/officeDocument/2006/relationships/hyperlink" Target="https://www.google.com/url?sa=i&amp;rct=j&amp;q=&amp;esrc=s&amp;source=images&amp;cd=&amp;cad=rja&amp;uact=8&amp;ved=0ahUKEwjNtPTD96PWAhXI7SYKHTlmBWwQjRwIBw&amp;url=https://www.medtronicdiabetes.com/download-library/enlite-sensor&amp;psig=AFQjCNF7FqjoltMSp6GdjnqfsDHd0Z8GLA&amp;ust=1505452958547734" TargetMode="External"/><Relationship Id="rId4" Type="http://schemas.openxmlformats.org/officeDocument/2006/relationships/image" Target="../media/image113.jpeg"/></Relationships>
</file>

<file path=ppt/slides/_rels/slide67.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119.png"/><Relationship Id="rId5" Type="http://schemas.openxmlformats.org/officeDocument/2006/relationships/image" Target="../media/image118.jpeg"/><Relationship Id="rId4" Type="http://schemas.openxmlformats.org/officeDocument/2006/relationships/image" Target="../media/image117.jpeg"/></Relationships>
</file>

<file path=ppt/slides/_rels/slide6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9.xml"/><Relationship Id="rId5" Type="http://schemas.openxmlformats.org/officeDocument/2006/relationships/image" Target="../media/image122.png"/><Relationship Id="rId4" Type="http://schemas.openxmlformats.org/officeDocument/2006/relationships/hyperlink" Target="https://www.google.com/url?sa=i&amp;rct=j&amp;q=&amp;esrc=s&amp;source=images&amp;cd=&amp;cad=rja&amp;uact=8&amp;ved=2ahUKEwiTueCxrtrdAhUIWq0KHXcFCvcQjRx6BAgBEAU&amp;url=https://www.dexcom.com/g6-cgm-system&amp;psig=AOvVaw1WuUoVm52S8wbj_zxPrDjo&amp;ust=1538109360908061" TargetMode="External"/></Relationships>
</file>

<file path=ppt/slides/_rels/slide69.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png"/></Relationships>
</file>

<file path=ppt/slides/_rels/slide70.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7.xml"/><Relationship Id="rId5" Type="http://schemas.openxmlformats.org/officeDocument/2006/relationships/image" Target="../media/image127.jpeg"/><Relationship Id="rId4" Type="http://schemas.openxmlformats.org/officeDocument/2006/relationships/image" Target="../media/image126.jpeg"/></Relationships>
</file>

<file path=ppt/slides/_rels/slide7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jpeg"/></Relationships>
</file>

<file path=ppt/slides/_rels/slide72.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g"/><Relationship Id="rId1" Type="http://schemas.openxmlformats.org/officeDocument/2006/relationships/slideLayout" Target="../slideLayouts/slideLayout7.xml"/><Relationship Id="rId6" Type="http://schemas.openxmlformats.org/officeDocument/2006/relationships/image" Target="../media/image136.jpeg"/><Relationship Id="rId5" Type="http://schemas.openxmlformats.org/officeDocument/2006/relationships/image" Target="../media/image135.jpeg"/><Relationship Id="rId4" Type="http://schemas.openxmlformats.org/officeDocument/2006/relationships/image" Target="../media/image134.jpeg"/></Relationships>
</file>

<file path=ppt/slides/_rels/slide73.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png"/><Relationship Id="rId1" Type="http://schemas.openxmlformats.org/officeDocument/2006/relationships/slideLayout" Target="../slideLayouts/slideLayout7.xml"/><Relationship Id="rId5" Type="http://schemas.openxmlformats.org/officeDocument/2006/relationships/image" Target="../media/image142.jpeg"/><Relationship Id="rId4" Type="http://schemas.openxmlformats.org/officeDocument/2006/relationships/image" Target="../media/image141.png"/></Relationships>
</file>

<file path=ppt/slides/_rels/slide75.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145.png"/><Relationship Id="rId4" Type="http://schemas.openxmlformats.org/officeDocument/2006/relationships/image" Target="../media/image144.png"/></Relationships>
</file>

<file path=ppt/slides/_rels/slide76.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jpeg"/><Relationship Id="rId1" Type="http://schemas.openxmlformats.org/officeDocument/2006/relationships/slideLayout" Target="../slideLayouts/slideLayout7.xml"/><Relationship Id="rId6" Type="http://schemas.openxmlformats.org/officeDocument/2006/relationships/image" Target="../media/image150.png"/><Relationship Id="rId5" Type="http://schemas.openxmlformats.org/officeDocument/2006/relationships/image" Target="../media/image149.jpeg"/><Relationship Id="rId4" Type="http://schemas.openxmlformats.org/officeDocument/2006/relationships/image" Target="../media/image148.jpeg"/></Relationships>
</file>

<file path=ppt/slides/_rels/slide77.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52.png"/></Relationships>
</file>

<file path=ppt/slides/_rels/slide78.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jpeg"/><Relationship Id="rId1" Type="http://schemas.openxmlformats.org/officeDocument/2006/relationships/slideLayout" Target="../slideLayouts/slideLayout7.xml"/><Relationship Id="rId5" Type="http://schemas.openxmlformats.org/officeDocument/2006/relationships/image" Target="../media/image156.png"/><Relationship Id="rId4" Type="http://schemas.openxmlformats.org/officeDocument/2006/relationships/image" Target="../media/image155.png"/></Relationships>
</file>

<file path=ppt/slides/_rels/slide79.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8.jp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8" Type="http://schemas.openxmlformats.org/officeDocument/2006/relationships/hyperlink" Target="http://deploy-react-simapp.s3-website.us-east-2.amazonaws.com/SimulatorEntry" TargetMode="External"/><Relationship Id="rId3" Type="http://schemas.openxmlformats.org/officeDocument/2006/relationships/image" Target="../media/image160.png"/><Relationship Id="rId7" Type="http://schemas.openxmlformats.org/officeDocument/2006/relationships/image" Target="../media/image164.png"/><Relationship Id="rId2" Type="http://schemas.openxmlformats.org/officeDocument/2006/relationships/image" Target="../media/image159.png"/><Relationship Id="rId1" Type="http://schemas.openxmlformats.org/officeDocument/2006/relationships/slideLayout" Target="../slideLayouts/slideLayout6.xml"/><Relationship Id="rId6" Type="http://schemas.openxmlformats.org/officeDocument/2006/relationships/image" Target="../media/image163.png"/><Relationship Id="rId5" Type="http://schemas.openxmlformats.org/officeDocument/2006/relationships/image" Target="../media/image162.png"/><Relationship Id="rId4" Type="http://schemas.openxmlformats.org/officeDocument/2006/relationships/image" Target="../media/image161.png"/><Relationship Id="rId9" Type="http://schemas.openxmlformats.org/officeDocument/2006/relationships/image" Target="../media/image165.png"/></Relationships>
</file>

<file path=ppt/slides/_rels/slide82.xml.rels><?xml version="1.0" encoding="UTF-8" standalone="yes"?>
<Relationships xmlns="http://schemas.openxmlformats.org/package/2006/relationships"><Relationship Id="rId8" Type="http://schemas.openxmlformats.org/officeDocument/2006/relationships/hyperlink" Target="https://www.pantherprogram.org/" TargetMode="External"/><Relationship Id="rId3" Type="http://schemas.openxmlformats.org/officeDocument/2006/relationships/hyperlink" Target="https://www.tandemdiabetes.com/providers/education-and-resources/training" TargetMode="External"/><Relationship Id="rId7" Type="http://schemas.openxmlformats.org/officeDocument/2006/relationships/hyperlink" Target="https://www.freestyle.abbott/us-en/support.html" TargetMode="External"/><Relationship Id="rId2" Type="http://schemas.openxmlformats.org/officeDocument/2006/relationships/hyperlink" Target="https://www.medtronicdiabetes.com/download-library" TargetMode="External"/><Relationship Id="rId1" Type="http://schemas.openxmlformats.org/officeDocument/2006/relationships/slideLayout" Target="../slideLayouts/slideLayout6.xml"/><Relationship Id="rId6" Type="http://schemas.openxmlformats.org/officeDocument/2006/relationships/hyperlink" Target="https://www.dexcom.com/en-us/guides" TargetMode="External"/><Relationship Id="rId11" Type="http://schemas.openxmlformats.org/officeDocument/2006/relationships/image" Target="../media/image166.jpeg"/><Relationship Id="rId5" Type="http://schemas.openxmlformats.org/officeDocument/2006/relationships/hyperlink" Target="https://www.betabionics.com/resources/" TargetMode="External"/><Relationship Id="rId10" Type="http://schemas.openxmlformats.org/officeDocument/2006/relationships/hyperlink" Target="https://consumerguide.diabetes.org/" TargetMode="External"/><Relationship Id="rId4" Type="http://schemas.openxmlformats.org/officeDocument/2006/relationships/hyperlink" Target="https://www.omnipod.com/current-podders/resources" TargetMode="External"/><Relationship Id="rId9" Type="http://schemas.openxmlformats.org/officeDocument/2006/relationships/hyperlink" Target="https://pro.diabeteswise.org/devices/device-library" TargetMode="External"/></Relationships>
</file>

<file path=ppt/slides/_rels/slide83.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hyperlink" Target="http://www.state.nj.us/education/edsupport/diabetes/careppt.pdf"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hyperlink" Target="http://www.state.nj.us/education/edsupport/diabetes/"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hyperlink" Target="https://www.nj.gov/education/edsupport/diabetes/" TargetMode="External"/></Relationships>
</file>

<file path=ppt/slides/_rels/slide86.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90.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272.png"/><Relationship Id="rId18" Type="http://schemas.openxmlformats.org/officeDocument/2006/relationships/customXml" Target="../ink/ink8.xml"/><Relationship Id="rId26" Type="http://schemas.openxmlformats.org/officeDocument/2006/relationships/customXml" Target="../ink/ink12.xml"/><Relationship Id="rId3" Type="http://schemas.openxmlformats.org/officeDocument/2006/relationships/image" Target="../media/image177.png"/><Relationship Id="rId21" Type="http://schemas.openxmlformats.org/officeDocument/2006/relationships/image" Target="../media/image2760.png"/><Relationship Id="rId7" Type="http://schemas.openxmlformats.org/officeDocument/2006/relationships/image" Target="../media/image2690.png"/><Relationship Id="rId12" Type="http://schemas.openxmlformats.org/officeDocument/2006/relationships/customXml" Target="../ink/ink5.xml"/><Relationship Id="rId17" Type="http://schemas.openxmlformats.org/officeDocument/2006/relationships/image" Target="../media/image274.png"/><Relationship Id="rId25" Type="http://schemas.openxmlformats.org/officeDocument/2006/relationships/image" Target="../media/image2780.png"/><Relationship Id="rId2" Type="http://schemas.openxmlformats.org/officeDocument/2006/relationships/image" Target="../media/image176.png"/><Relationship Id="rId16" Type="http://schemas.openxmlformats.org/officeDocument/2006/relationships/customXml" Target="../ink/ink7.xml"/><Relationship Id="rId20" Type="http://schemas.openxmlformats.org/officeDocument/2006/relationships/customXml" Target="../ink/ink9.xml"/><Relationship Id="rId1" Type="http://schemas.openxmlformats.org/officeDocument/2006/relationships/slideLayout" Target="../slideLayouts/slideLayout7.xml"/><Relationship Id="rId6" Type="http://schemas.openxmlformats.org/officeDocument/2006/relationships/customXml" Target="../ink/ink2.xml"/><Relationship Id="rId11" Type="http://schemas.openxmlformats.org/officeDocument/2006/relationships/image" Target="../media/image271.png"/><Relationship Id="rId24" Type="http://schemas.openxmlformats.org/officeDocument/2006/relationships/customXml" Target="../ink/ink11.xml"/><Relationship Id="rId5" Type="http://schemas.openxmlformats.org/officeDocument/2006/relationships/image" Target="../media/image2680.png"/><Relationship Id="rId15" Type="http://schemas.openxmlformats.org/officeDocument/2006/relationships/image" Target="../media/image2730.png"/><Relationship Id="rId23" Type="http://schemas.openxmlformats.org/officeDocument/2006/relationships/image" Target="../media/image2770.png"/><Relationship Id="rId10" Type="http://schemas.openxmlformats.org/officeDocument/2006/relationships/customXml" Target="../ink/ink4.xml"/><Relationship Id="rId19" Type="http://schemas.openxmlformats.org/officeDocument/2006/relationships/image" Target="../media/image2750.png"/><Relationship Id="rId4" Type="http://schemas.openxmlformats.org/officeDocument/2006/relationships/customXml" Target="../ink/ink1.xml"/><Relationship Id="rId9" Type="http://schemas.openxmlformats.org/officeDocument/2006/relationships/image" Target="../media/image270.png"/><Relationship Id="rId14" Type="http://schemas.openxmlformats.org/officeDocument/2006/relationships/customXml" Target="../ink/ink6.xml"/><Relationship Id="rId22" Type="http://schemas.openxmlformats.org/officeDocument/2006/relationships/customXml" Target="../ink/ink10.xml"/><Relationship Id="rId27" Type="http://schemas.openxmlformats.org/officeDocument/2006/relationships/image" Target="../media/image2790.png"/></Relationships>
</file>

<file path=ppt/slides/_rels/slide94.xml.rels><?xml version="1.0" encoding="UTF-8" standalone="yes"?>
<Relationships xmlns="http://schemas.openxmlformats.org/package/2006/relationships"><Relationship Id="rId2" Type="http://schemas.openxmlformats.org/officeDocument/2006/relationships/image" Target="../media/image178.gif"/><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hyperlink" Target="http://main.diabetes.org/dorg/PDFs/Advocacy/Discrimination/504-plan.pdf" TargetMode="External"/></Relationships>
</file>

<file path=ppt/slides/_rels/slide99.xml.rels><?xml version="1.0" encoding="UTF-8" standalone="yes"?>
<Relationships xmlns="http://schemas.openxmlformats.org/package/2006/relationships"><Relationship Id="rId3" Type="http://schemas.openxmlformats.org/officeDocument/2006/relationships/hyperlink" Target="http://www.coloradokidswithdiabetes.org/nurse-files/" TargetMode="External"/><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image" Target="../media/image2850.png"/><Relationship Id="rId5" Type="http://schemas.openxmlformats.org/officeDocument/2006/relationships/customXml" Target="../ink/ink13.xml"/><Relationship Id="rId4" Type="http://schemas.openxmlformats.org/officeDocument/2006/relationships/image" Target="../media/image18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52400"/>
            <a:ext cx="8229600" cy="1981200"/>
          </a:xfrm>
        </p:spPr>
        <p:txBody>
          <a:bodyPr/>
          <a:lstStyle/>
          <a:p>
            <a:r>
              <a:rPr lang="en-US" dirty="0"/>
              <a:t>Taking Diabetes to School: Diabetes Management in the School Setting</a:t>
            </a:r>
          </a:p>
        </p:txBody>
      </p:sp>
      <p:sp>
        <p:nvSpPr>
          <p:cNvPr id="3" name="Subtitle 2"/>
          <p:cNvSpPr>
            <a:spLocks noGrp="1"/>
          </p:cNvSpPr>
          <p:nvPr>
            <p:ph type="subTitle" idx="1"/>
          </p:nvPr>
        </p:nvSpPr>
        <p:spPr>
          <a:xfrm>
            <a:off x="3159125" y="6096000"/>
            <a:ext cx="5737225" cy="510881"/>
          </a:xfrm>
        </p:spPr>
        <p:txBody>
          <a:bodyPr/>
          <a:lstStyle/>
          <a:p>
            <a:r>
              <a:rPr lang="en-US" dirty="0"/>
              <a:t>Ashley Colnett, BSN, RN, CDCES, CSN </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2048785"/>
            <a:ext cx="3943350" cy="39041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70017835"/>
      </p:ext>
    </p:extLst>
  </p:cSld>
  <p:clrMapOvr>
    <a:masterClrMapping/>
  </p:clrMapOvr>
  <p:transition>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09800" y="167867"/>
            <a:ext cx="5257800" cy="788510"/>
          </a:xfrm>
        </p:spPr>
        <p:txBody>
          <a:bodyPr>
            <a:normAutofit/>
          </a:bodyPr>
          <a:lstStyle/>
          <a:p>
            <a:pPr algn="ctr"/>
            <a:r>
              <a:rPr lang="en-US" dirty="0"/>
              <a:t>All About Insulin Pumps</a:t>
            </a:r>
          </a:p>
        </p:txBody>
      </p:sp>
      <p:sp>
        <p:nvSpPr>
          <p:cNvPr id="5" name="Content Placeholder 4"/>
          <p:cNvSpPr>
            <a:spLocks noGrp="1"/>
          </p:cNvSpPr>
          <p:nvPr>
            <p:ph idx="1"/>
          </p:nvPr>
        </p:nvSpPr>
        <p:spPr>
          <a:xfrm>
            <a:off x="4648200" y="1846234"/>
            <a:ext cx="4179651" cy="3810000"/>
          </a:xfrm>
        </p:spPr>
        <p:txBody>
          <a:bodyPr>
            <a:normAutofit/>
          </a:bodyPr>
          <a:lstStyle/>
          <a:p>
            <a:pPr>
              <a:lnSpc>
                <a:spcPct val="90000"/>
              </a:lnSpc>
              <a:buFont typeface="Courier New" panose="02070309020205020404" pitchFamily="49" charset="0"/>
              <a:buChar char="o"/>
              <a:defRPr/>
            </a:pPr>
            <a:r>
              <a:rPr lang="en-US" sz="1800" dirty="0"/>
              <a:t>Delivers rapid acting insulin through an infusion set</a:t>
            </a:r>
          </a:p>
          <a:p>
            <a:pPr lvl="1">
              <a:lnSpc>
                <a:spcPct val="90000"/>
              </a:lnSpc>
              <a:buFont typeface="Courier New" panose="02070309020205020404" pitchFamily="49" charset="0"/>
              <a:buChar char="o"/>
              <a:defRPr/>
            </a:pPr>
            <a:r>
              <a:rPr lang="en-US" sz="1800" b="1" dirty="0"/>
              <a:t>No long-acting insulin</a:t>
            </a:r>
          </a:p>
          <a:p>
            <a:pPr>
              <a:lnSpc>
                <a:spcPct val="90000"/>
              </a:lnSpc>
              <a:buFont typeface="Courier New" panose="02070309020205020404" pitchFamily="49" charset="0"/>
              <a:buChar char="o"/>
              <a:defRPr/>
            </a:pPr>
            <a:r>
              <a:rPr lang="en-US" sz="1800" dirty="0"/>
              <a:t>Infusion set is connected to a tiny plastic cannula or small steel needle that is inserted under the skin to deliver insulin on a continuous basis</a:t>
            </a:r>
          </a:p>
          <a:p>
            <a:pPr>
              <a:lnSpc>
                <a:spcPct val="90000"/>
              </a:lnSpc>
              <a:buFont typeface="Courier New" panose="02070309020205020404" pitchFamily="49" charset="0"/>
              <a:buChar char="o"/>
              <a:defRPr/>
            </a:pPr>
            <a:r>
              <a:rPr lang="en-US" sz="1800" dirty="0"/>
              <a:t>Infusion sets are changed every 2-3 days</a:t>
            </a:r>
          </a:p>
          <a:p>
            <a:pPr>
              <a:buFont typeface="Courier New" panose="02070309020205020404" pitchFamily="49" charset="0"/>
              <a:buChar char="o"/>
              <a:defRPr/>
            </a:pPr>
            <a:r>
              <a:rPr lang="en-US" sz="1800" dirty="0"/>
              <a:t>Rapid-acting insulin is drawn up in a reservoir/cartridge</a:t>
            </a:r>
          </a:p>
        </p:txBody>
      </p:sp>
      <p:pic>
        <p:nvPicPr>
          <p:cNvPr id="6" name="Picture 4" descr="insulin-pump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457" y="2286000"/>
            <a:ext cx="4204686" cy="3363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8135495"/>
      </p:ext>
    </p:extLst>
  </p:cSld>
  <p:clrMapOvr>
    <a:masterClrMapping/>
  </p:clrMapOvr>
  <p:transition>
    <p:fade thruBlk="1"/>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342516-0B15-45A7-8CB3-9DEA1AF6AD07}"/>
              </a:ext>
            </a:extLst>
          </p:cNvPr>
          <p:cNvPicPr>
            <a:picLocks noChangeAspect="1"/>
          </p:cNvPicPr>
          <p:nvPr/>
        </p:nvPicPr>
        <p:blipFill>
          <a:blip r:embed="rId2"/>
          <a:stretch>
            <a:fillRect/>
          </a:stretch>
        </p:blipFill>
        <p:spPr>
          <a:xfrm>
            <a:off x="152400" y="152400"/>
            <a:ext cx="3624392" cy="4495800"/>
          </a:xfrm>
          <a:prstGeom prst="rect">
            <a:avLst/>
          </a:prstGeom>
        </p:spPr>
      </p:pic>
      <p:pic>
        <p:nvPicPr>
          <p:cNvPr id="7" name="Picture 6">
            <a:extLst>
              <a:ext uri="{FF2B5EF4-FFF2-40B4-BE49-F238E27FC236}">
                <a16:creationId xmlns:a16="http://schemas.microsoft.com/office/drawing/2014/main" id="{D1BE5AAA-CD53-4041-B4B6-946196104C81}"/>
              </a:ext>
            </a:extLst>
          </p:cNvPr>
          <p:cNvPicPr>
            <a:picLocks noChangeAspect="1"/>
          </p:cNvPicPr>
          <p:nvPr/>
        </p:nvPicPr>
        <p:blipFill>
          <a:blip r:embed="rId3"/>
          <a:stretch>
            <a:fillRect/>
          </a:stretch>
        </p:blipFill>
        <p:spPr>
          <a:xfrm>
            <a:off x="4191000" y="171450"/>
            <a:ext cx="4724400" cy="3344480"/>
          </a:xfrm>
          <a:prstGeom prst="rect">
            <a:avLst/>
          </a:prstGeom>
        </p:spPr>
      </p:pic>
      <p:sp>
        <p:nvSpPr>
          <p:cNvPr id="8" name="TextBox 7">
            <a:extLst>
              <a:ext uri="{FF2B5EF4-FFF2-40B4-BE49-F238E27FC236}">
                <a16:creationId xmlns:a16="http://schemas.microsoft.com/office/drawing/2014/main" id="{924299E2-3166-4981-90CD-D8796ACD1D05}"/>
              </a:ext>
            </a:extLst>
          </p:cNvPr>
          <p:cNvSpPr txBox="1"/>
          <p:nvPr/>
        </p:nvSpPr>
        <p:spPr>
          <a:xfrm>
            <a:off x="1989306" y="5105400"/>
            <a:ext cx="6934200" cy="1323439"/>
          </a:xfrm>
          <a:prstGeom prst="rect">
            <a:avLst/>
          </a:prstGeom>
          <a:noFill/>
        </p:spPr>
        <p:txBody>
          <a:bodyPr wrap="square" rtlCol="0">
            <a:spAutoFit/>
          </a:bodyPr>
          <a:lstStyle/>
          <a:p>
            <a:r>
              <a:rPr lang="en-US" sz="1600" dirty="0">
                <a:solidFill>
                  <a:srgbClr val="0000FF"/>
                </a:solidFill>
                <a:hlinkClick r:id="rId4">
                  <a:extLst>
                    <a:ext uri="{A12FA001-AC4F-418D-AE19-62706E023703}">
                      <ahyp:hlinkClr xmlns:ahyp="http://schemas.microsoft.com/office/drawing/2018/hyperlinkcolor" val="tx"/>
                    </a:ext>
                  </a:extLst>
                </a:hlinkClick>
              </a:rPr>
              <a:t>https://diabetes.org/tools-support/know-your-rights/safe-at-school-state-laws/written-care-plans</a:t>
            </a:r>
            <a:endParaRPr lang="en-US" sz="1600" dirty="0">
              <a:solidFill>
                <a:srgbClr val="0000FF"/>
              </a:solidFill>
            </a:endParaRPr>
          </a:p>
          <a:p>
            <a:endParaRPr lang="en-US" sz="1600" dirty="0">
              <a:solidFill>
                <a:srgbClr val="0000FF"/>
              </a:solidFill>
            </a:endParaRPr>
          </a:p>
          <a:p>
            <a:r>
              <a:rPr lang="en-US" sz="1600" dirty="0">
                <a:solidFill>
                  <a:srgbClr val="0000FF"/>
                </a:solidFill>
                <a:hlinkClick r:id="rId5">
                  <a:extLst>
                    <a:ext uri="{A12FA001-AC4F-418D-AE19-62706E023703}">
                      <ahyp:hlinkClr xmlns:ahyp="http://schemas.microsoft.com/office/drawing/2018/hyperlinkcolor" val="tx"/>
                    </a:ext>
                  </a:extLst>
                </a:hlinkClick>
              </a:rPr>
              <a:t>https://www.diabetes.org/sites/default/files/2020-02/NDEP-School-Guide-Full-508.pdf</a:t>
            </a:r>
            <a:endParaRPr lang="en-US" sz="1600" dirty="0">
              <a:solidFill>
                <a:srgbClr val="0000FF"/>
              </a:solidFill>
            </a:endParaRPr>
          </a:p>
        </p:txBody>
      </p:sp>
    </p:spTree>
    <p:extLst>
      <p:ext uri="{BB962C8B-B14F-4D97-AF65-F5344CB8AC3E}">
        <p14:creationId xmlns:p14="http://schemas.microsoft.com/office/powerpoint/2010/main" val="454852500"/>
      </p:ext>
    </p:extLst>
  </p:cSld>
  <p:clrMapOvr>
    <a:masterClrMapping/>
  </p:clrMapOvr>
  <p:transition>
    <p:fade thruBlk="1"/>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C88439B-5A4F-4A15-AB25-6C3C583599CB}"/>
              </a:ext>
            </a:extLst>
          </p:cNvPr>
          <p:cNvPicPr>
            <a:picLocks noChangeAspect="1"/>
          </p:cNvPicPr>
          <p:nvPr/>
        </p:nvPicPr>
        <p:blipFill>
          <a:blip r:embed="rId2"/>
          <a:stretch>
            <a:fillRect/>
          </a:stretch>
        </p:blipFill>
        <p:spPr>
          <a:xfrm>
            <a:off x="4772691" y="0"/>
            <a:ext cx="4130844" cy="5591175"/>
          </a:xfrm>
          <a:prstGeom prst="rect">
            <a:avLst/>
          </a:prstGeom>
        </p:spPr>
      </p:pic>
      <p:sp>
        <p:nvSpPr>
          <p:cNvPr id="6" name="TextBox 5">
            <a:extLst>
              <a:ext uri="{FF2B5EF4-FFF2-40B4-BE49-F238E27FC236}">
                <a16:creationId xmlns:a16="http://schemas.microsoft.com/office/drawing/2014/main" id="{570C4E9C-920D-4E86-9D8D-DC11D4430B58}"/>
              </a:ext>
            </a:extLst>
          </p:cNvPr>
          <p:cNvSpPr txBox="1"/>
          <p:nvPr/>
        </p:nvSpPr>
        <p:spPr>
          <a:xfrm>
            <a:off x="189836" y="5638800"/>
            <a:ext cx="8382000" cy="1477328"/>
          </a:xfrm>
          <a:prstGeom prst="rect">
            <a:avLst/>
          </a:prstGeom>
          <a:noFill/>
        </p:spPr>
        <p:txBody>
          <a:bodyPr wrap="square" rtlCol="0">
            <a:spAutoFit/>
          </a:bodyPr>
          <a:lstStyle/>
          <a:p>
            <a:r>
              <a:rPr lang="en-US" dirty="0">
                <a:solidFill>
                  <a:srgbClr val="0000FF"/>
                </a:solidFill>
                <a:hlinkClick r:id="rId3">
                  <a:extLst>
                    <a:ext uri="{A12FA001-AC4F-418D-AE19-62706E023703}">
                      <ahyp:hlinkClr xmlns:ahyp="http://schemas.microsoft.com/office/drawing/2018/hyperlinkcolor" val="tx"/>
                    </a:ext>
                  </a:extLst>
                </a:hlinkClick>
              </a:rPr>
              <a:t>https://diabetes.org/sites/default/files/2022-11/School-guide-final-11-16-22.pdf</a:t>
            </a:r>
            <a:endParaRPr lang="en-US" dirty="0">
              <a:solidFill>
                <a:srgbClr val="0000FF"/>
              </a:solidFill>
            </a:endParaRPr>
          </a:p>
          <a:p>
            <a:endParaRPr lang="en-US" dirty="0">
              <a:solidFill>
                <a:srgbClr val="0000FF"/>
              </a:solidFill>
            </a:endParaRPr>
          </a:p>
          <a:p>
            <a:r>
              <a:rPr lang="en-US" dirty="0">
                <a:solidFill>
                  <a:srgbClr val="0000FF"/>
                </a:solidFill>
                <a:hlinkClick r:id="rId4">
                  <a:extLst>
                    <a:ext uri="{A12FA001-AC4F-418D-AE19-62706E023703}">
                      <ahyp:hlinkClr xmlns:ahyp="http://schemas.microsoft.com/office/drawing/2018/hyperlinkcolor" val="tx"/>
                    </a:ext>
                  </a:extLst>
                </a:hlinkClick>
              </a:rPr>
              <a:t>http://www.coloradokidswithdiabetes.org/wp-content/uploads/2014/10/JDRF-School-Advisory-Toolkit.pdf</a:t>
            </a:r>
            <a:endParaRPr lang="en-US" dirty="0">
              <a:solidFill>
                <a:srgbClr val="0000FF"/>
              </a:solidFill>
            </a:endParaRPr>
          </a:p>
          <a:p>
            <a:endParaRPr lang="en-US" dirty="0"/>
          </a:p>
        </p:txBody>
      </p:sp>
      <p:pic>
        <p:nvPicPr>
          <p:cNvPr id="4" name="Picture 3">
            <a:extLst>
              <a:ext uri="{FF2B5EF4-FFF2-40B4-BE49-F238E27FC236}">
                <a16:creationId xmlns:a16="http://schemas.microsoft.com/office/drawing/2014/main" id="{5557A513-7F20-997C-3D95-C1D0B074D6EB}"/>
              </a:ext>
            </a:extLst>
          </p:cNvPr>
          <p:cNvPicPr>
            <a:picLocks noChangeAspect="1"/>
          </p:cNvPicPr>
          <p:nvPr/>
        </p:nvPicPr>
        <p:blipFill>
          <a:blip r:embed="rId5"/>
          <a:stretch>
            <a:fillRect/>
          </a:stretch>
        </p:blipFill>
        <p:spPr>
          <a:xfrm>
            <a:off x="381000" y="0"/>
            <a:ext cx="3581400" cy="5714853"/>
          </a:xfrm>
          <a:prstGeom prst="rect">
            <a:avLst/>
          </a:prstGeom>
        </p:spPr>
      </p:pic>
    </p:spTree>
    <p:extLst>
      <p:ext uri="{BB962C8B-B14F-4D97-AF65-F5344CB8AC3E}">
        <p14:creationId xmlns:p14="http://schemas.microsoft.com/office/powerpoint/2010/main" val="2523333480"/>
      </p:ext>
    </p:extLst>
  </p:cSld>
  <p:clrMapOvr>
    <a:masterClrMapping/>
  </p:clrMapOvr>
  <p:transition>
    <p:fade thruBlk="1"/>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2676525"/>
            <a:ext cx="7886700" cy="1133475"/>
          </a:xfrm>
        </p:spPr>
        <p:txBody>
          <a:bodyPr/>
          <a:lstStyle/>
          <a:p>
            <a:r>
              <a:rPr lang="en-US" dirty="0"/>
              <a:t>Resources!</a:t>
            </a:r>
          </a:p>
        </p:txBody>
      </p:sp>
      <p:pic>
        <p:nvPicPr>
          <p:cNvPr id="24578" name="Picture 2" descr="C:\Users\Ashley\AppData\Local\Microsoft\Windows\INetCache\IE\6YA4YM41\online-resources-icon[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76200"/>
            <a:ext cx="3352800" cy="2873829"/>
          </a:xfrm>
          <a:prstGeom prst="rect">
            <a:avLst/>
          </a:prstGeom>
          <a:noFill/>
          <a:extLst>
            <a:ext uri="{909E8E84-426E-40DD-AFC4-6F175D3DCCD1}">
              <a14:hiddenFill xmlns:a14="http://schemas.microsoft.com/office/drawing/2010/main">
                <a:solidFill>
                  <a:srgbClr val="FFFFFF"/>
                </a:solidFill>
              </a14:hiddenFill>
            </a:ext>
          </a:extLst>
        </p:spPr>
      </p:pic>
      <p:pic>
        <p:nvPicPr>
          <p:cNvPr id="24579" name="Picture 3" descr="C:\Users\Ashley\AppData\Local\Microsoft\Windows\INetCache\IE\ESY0MNUC\Need-help[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3733800"/>
            <a:ext cx="4064000"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0408516"/>
      </p:ext>
    </p:extLst>
  </p:cSld>
  <p:clrMapOvr>
    <a:masterClrMapping/>
  </p:clrMapOvr>
  <p:transition>
    <p:fade thruBlk="1"/>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Children with Diabet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754" y="1244351"/>
            <a:ext cx="7094476" cy="20574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JDRF Bra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9200" y="4624651"/>
            <a:ext cx="4114800" cy="213524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0" y="3457605"/>
            <a:ext cx="5010150" cy="1285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a:extLst>
              <a:ext uri="{FF2B5EF4-FFF2-40B4-BE49-F238E27FC236}">
                <a16:creationId xmlns:a16="http://schemas.microsoft.com/office/drawing/2014/main" id="{9A7698D4-305A-455B-AF89-EE44C7BB2BDF}"/>
              </a:ext>
            </a:extLst>
          </p:cNvPr>
          <p:cNvPicPr>
            <a:picLocks noChangeAspect="1"/>
          </p:cNvPicPr>
          <p:nvPr/>
        </p:nvPicPr>
        <p:blipFill>
          <a:blip r:embed="rId6"/>
          <a:stretch>
            <a:fillRect/>
          </a:stretch>
        </p:blipFill>
        <p:spPr>
          <a:xfrm>
            <a:off x="381000" y="4845374"/>
            <a:ext cx="3590925" cy="1914525"/>
          </a:xfrm>
          <a:prstGeom prst="rect">
            <a:avLst/>
          </a:prstGeom>
        </p:spPr>
      </p:pic>
      <p:pic>
        <p:nvPicPr>
          <p:cNvPr id="7" name="Picture 6">
            <a:extLst>
              <a:ext uri="{FF2B5EF4-FFF2-40B4-BE49-F238E27FC236}">
                <a16:creationId xmlns:a16="http://schemas.microsoft.com/office/drawing/2014/main" id="{AD535920-44E0-B66A-F459-51BE15C5B773}"/>
              </a:ext>
            </a:extLst>
          </p:cNvPr>
          <p:cNvPicPr>
            <a:picLocks noChangeAspect="1"/>
          </p:cNvPicPr>
          <p:nvPr/>
        </p:nvPicPr>
        <p:blipFill>
          <a:blip r:embed="rId7"/>
          <a:stretch>
            <a:fillRect/>
          </a:stretch>
        </p:blipFill>
        <p:spPr>
          <a:xfrm>
            <a:off x="228600" y="163411"/>
            <a:ext cx="2728196" cy="723963"/>
          </a:xfrm>
          <a:prstGeom prst="rect">
            <a:avLst/>
          </a:prstGeom>
        </p:spPr>
      </p:pic>
      <p:pic>
        <p:nvPicPr>
          <p:cNvPr id="8" name="Picture 7">
            <a:extLst>
              <a:ext uri="{FF2B5EF4-FFF2-40B4-BE49-F238E27FC236}">
                <a16:creationId xmlns:a16="http://schemas.microsoft.com/office/drawing/2014/main" id="{B562F797-236F-2CFB-154C-D0E1DB98C59A}"/>
              </a:ext>
            </a:extLst>
          </p:cNvPr>
          <p:cNvPicPr>
            <a:picLocks noChangeAspect="1"/>
          </p:cNvPicPr>
          <p:nvPr/>
        </p:nvPicPr>
        <p:blipFill>
          <a:blip r:embed="rId8"/>
          <a:stretch>
            <a:fillRect/>
          </a:stretch>
        </p:blipFill>
        <p:spPr>
          <a:xfrm>
            <a:off x="6416053" y="-1"/>
            <a:ext cx="2728196" cy="2743653"/>
          </a:xfrm>
          <a:prstGeom prst="rect">
            <a:avLst/>
          </a:prstGeom>
        </p:spPr>
      </p:pic>
      <p:pic>
        <p:nvPicPr>
          <p:cNvPr id="5" name="Picture 4">
            <a:extLst>
              <a:ext uri="{FF2B5EF4-FFF2-40B4-BE49-F238E27FC236}">
                <a16:creationId xmlns:a16="http://schemas.microsoft.com/office/drawing/2014/main" id="{13B909AB-CC22-A3FC-C666-6ED61E47E5C9}"/>
              </a:ext>
            </a:extLst>
          </p:cNvPr>
          <p:cNvPicPr>
            <a:picLocks noChangeAspect="1"/>
          </p:cNvPicPr>
          <p:nvPr/>
        </p:nvPicPr>
        <p:blipFill>
          <a:blip r:embed="rId9"/>
          <a:stretch>
            <a:fillRect/>
          </a:stretch>
        </p:blipFill>
        <p:spPr>
          <a:xfrm>
            <a:off x="2792431" y="1195830"/>
            <a:ext cx="3604572" cy="708721"/>
          </a:xfrm>
          <a:prstGeom prst="rect">
            <a:avLst/>
          </a:prstGeom>
        </p:spPr>
      </p:pic>
      <p:pic>
        <p:nvPicPr>
          <p:cNvPr id="10" name="Picture 9">
            <a:extLst>
              <a:ext uri="{FF2B5EF4-FFF2-40B4-BE49-F238E27FC236}">
                <a16:creationId xmlns:a16="http://schemas.microsoft.com/office/drawing/2014/main" id="{930CBC12-72AA-0BF8-3EAB-2796868F7EF2}"/>
              </a:ext>
            </a:extLst>
          </p:cNvPr>
          <p:cNvPicPr>
            <a:picLocks noChangeAspect="1"/>
          </p:cNvPicPr>
          <p:nvPr/>
        </p:nvPicPr>
        <p:blipFill>
          <a:blip r:embed="rId10"/>
          <a:stretch>
            <a:fillRect/>
          </a:stretch>
        </p:blipFill>
        <p:spPr>
          <a:xfrm>
            <a:off x="3649755" y="579633"/>
            <a:ext cx="1889924" cy="586791"/>
          </a:xfrm>
          <a:prstGeom prst="rect">
            <a:avLst/>
          </a:prstGeom>
        </p:spPr>
      </p:pic>
    </p:spTree>
    <p:extLst>
      <p:ext uri="{BB962C8B-B14F-4D97-AF65-F5344CB8AC3E}">
        <p14:creationId xmlns:p14="http://schemas.microsoft.com/office/powerpoint/2010/main" val="275428025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04800"/>
            <a:ext cx="4838700" cy="1047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665" y="5521161"/>
            <a:ext cx="4991100" cy="12198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a:extLst>
              <a:ext uri="{FF2B5EF4-FFF2-40B4-BE49-F238E27FC236}">
                <a16:creationId xmlns:a16="http://schemas.microsoft.com/office/drawing/2014/main" id="{9139ED85-0E5B-4BA8-A6CA-C02EF22CFF2D}"/>
              </a:ext>
            </a:extLst>
          </p:cNvPr>
          <p:cNvPicPr>
            <a:picLocks noChangeAspect="1"/>
          </p:cNvPicPr>
          <p:nvPr/>
        </p:nvPicPr>
        <p:blipFill>
          <a:blip r:embed="rId4"/>
          <a:stretch>
            <a:fillRect/>
          </a:stretch>
        </p:blipFill>
        <p:spPr>
          <a:xfrm>
            <a:off x="5134765" y="3907733"/>
            <a:ext cx="4009235" cy="2676525"/>
          </a:xfrm>
          <a:prstGeom prst="rect">
            <a:avLst/>
          </a:prstGeom>
        </p:spPr>
      </p:pic>
      <p:pic>
        <p:nvPicPr>
          <p:cNvPr id="8" name="Picture 5">
            <a:extLst>
              <a:ext uri="{FF2B5EF4-FFF2-40B4-BE49-F238E27FC236}">
                <a16:creationId xmlns:a16="http://schemas.microsoft.com/office/drawing/2014/main" id="{BBC6A764-A008-4154-ABFC-68AF439F0C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862590"/>
            <a:ext cx="3854994" cy="121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a:extLst>
              <a:ext uri="{FF2B5EF4-FFF2-40B4-BE49-F238E27FC236}">
                <a16:creationId xmlns:a16="http://schemas.microsoft.com/office/drawing/2014/main" id="{CCC6550A-97C7-46B4-A5BE-3D4D61129E0A}"/>
              </a:ext>
            </a:extLst>
          </p:cNvPr>
          <p:cNvPicPr>
            <a:picLocks noChangeAspect="1"/>
          </p:cNvPicPr>
          <p:nvPr/>
        </p:nvPicPr>
        <p:blipFill>
          <a:blip r:embed="rId6"/>
          <a:stretch>
            <a:fillRect/>
          </a:stretch>
        </p:blipFill>
        <p:spPr>
          <a:xfrm>
            <a:off x="6324600" y="364868"/>
            <a:ext cx="2287362" cy="976313"/>
          </a:xfrm>
          <a:prstGeom prst="rect">
            <a:avLst/>
          </a:prstGeom>
        </p:spPr>
      </p:pic>
      <p:pic>
        <p:nvPicPr>
          <p:cNvPr id="5" name="Picture 4">
            <a:extLst>
              <a:ext uri="{FF2B5EF4-FFF2-40B4-BE49-F238E27FC236}">
                <a16:creationId xmlns:a16="http://schemas.microsoft.com/office/drawing/2014/main" id="{208C9C07-AF96-47F5-BBC6-6F7B42843C0B}"/>
              </a:ext>
            </a:extLst>
          </p:cNvPr>
          <p:cNvPicPr>
            <a:picLocks noChangeAspect="1"/>
          </p:cNvPicPr>
          <p:nvPr/>
        </p:nvPicPr>
        <p:blipFill>
          <a:blip r:embed="rId7"/>
          <a:stretch>
            <a:fillRect/>
          </a:stretch>
        </p:blipFill>
        <p:spPr>
          <a:xfrm>
            <a:off x="143665" y="1895038"/>
            <a:ext cx="7521592" cy="1425063"/>
          </a:xfrm>
          <a:prstGeom prst="rect">
            <a:avLst/>
          </a:prstGeom>
        </p:spPr>
      </p:pic>
    </p:spTree>
    <p:extLst>
      <p:ext uri="{BB962C8B-B14F-4D97-AF65-F5344CB8AC3E}">
        <p14:creationId xmlns:p14="http://schemas.microsoft.com/office/powerpoint/2010/main" val="4241464144"/>
      </p:ext>
    </p:extLst>
  </p:cSld>
  <p:clrMapOvr>
    <a:masterClrMapping/>
  </p:clrMapOvr>
  <p:transition>
    <p:fade thruBlk="1"/>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9870" y="-76200"/>
            <a:ext cx="3764130" cy="4829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a:extLst>
              <a:ext uri="{FF2B5EF4-FFF2-40B4-BE49-F238E27FC236}">
                <a16:creationId xmlns:a16="http://schemas.microsoft.com/office/drawing/2014/main" id="{4656068B-916B-4181-B5ED-84F86B72A578}"/>
              </a:ext>
            </a:extLst>
          </p:cNvPr>
          <p:cNvPicPr>
            <a:picLocks noChangeAspect="1"/>
          </p:cNvPicPr>
          <p:nvPr/>
        </p:nvPicPr>
        <p:blipFill>
          <a:blip r:embed="rId3"/>
          <a:stretch>
            <a:fillRect/>
          </a:stretch>
        </p:blipFill>
        <p:spPr>
          <a:xfrm>
            <a:off x="0" y="0"/>
            <a:ext cx="3767262" cy="4829175"/>
          </a:xfrm>
          <a:prstGeom prst="rect">
            <a:avLst/>
          </a:prstGeom>
        </p:spPr>
      </p:pic>
      <p:pic>
        <p:nvPicPr>
          <p:cNvPr id="7" name="Picture 4">
            <a:extLst>
              <a:ext uri="{FF2B5EF4-FFF2-40B4-BE49-F238E27FC236}">
                <a16:creationId xmlns:a16="http://schemas.microsoft.com/office/drawing/2014/main" id="{B9938507-734C-4992-A822-49249B976E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2624137"/>
            <a:ext cx="3229506" cy="425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42006141"/>
      </p:ext>
    </p:extLst>
  </p:cSld>
  <p:clrMapOvr>
    <a:masterClrMapping/>
  </p:clrMapOvr>
  <p:transition>
    <p:fade thruBlk="1"/>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000374" cy="4442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59711"/>
            <a:ext cx="2985965" cy="4605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descr="Amazon.com: The Discovery of Insulin: Twenty-fifth Anniversary Edition  (25TH Anniversary Edition) eBook : Bliss, Michael: Books">
            <a:extLst>
              <a:ext uri="{FF2B5EF4-FFF2-40B4-BE49-F238E27FC236}">
                <a16:creationId xmlns:a16="http://schemas.microsoft.com/office/drawing/2014/main" id="{2CDC36E9-B77F-9ADD-AC87-0E82FDD045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2457507"/>
            <a:ext cx="2905125" cy="441508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a:extLst>
              <a:ext uri="{FF2B5EF4-FFF2-40B4-BE49-F238E27FC236}">
                <a16:creationId xmlns:a16="http://schemas.microsoft.com/office/drawing/2014/main" id="{01F95A15-EAE5-8456-307F-56337FFFE5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2457507"/>
            <a:ext cx="3048000" cy="44172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23694112"/>
      </p:ext>
    </p:extLst>
  </p:cSld>
  <p:clrMapOvr>
    <a:masterClrMapping/>
  </p:clrMapOvr>
  <p:transition>
    <p:fade thruBlk="1"/>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Amazon.com: Diabetes Sucks and You Can Handle It: Your Guide to Managing  the Emotional Challenges of T1D eBook : Heyman, Mark : Kindle Store">
            <a:extLst>
              <a:ext uri="{FF2B5EF4-FFF2-40B4-BE49-F238E27FC236}">
                <a16:creationId xmlns:a16="http://schemas.microsoft.com/office/drawing/2014/main" id="{5E78B779-5DB6-9545-9CF2-6F62C85004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7926" y="6485"/>
            <a:ext cx="3086100" cy="47625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iabetes Burnout: What to Do When You Can't Take It Anymore: Polonsky  Ph.D., William H.: 9781580400336: Amazon.com: Books">
            <a:extLst>
              <a:ext uri="{FF2B5EF4-FFF2-40B4-BE49-F238E27FC236}">
                <a16:creationId xmlns:a16="http://schemas.microsoft.com/office/drawing/2014/main" id="{C71F6AB6-2860-8EEA-6D76-DC5A9860F2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4343" y="609600"/>
            <a:ext cx="3314065" cy="51816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Dealing with Diabetes Burnout: How to Recharge and Get Back on Track When  You Feel Frustrated and Overwhelmed Living with Diabetes: Vieira, Ginger:  9781936303595: Amazon.com: Books">
            <a:extLst>
              <a:ext uri="{FF2B5EF4-FFF2-40B4-BE49-F238E27FC236}">
                <a16:creationId xmlns:a16="http://schemas.microsoft.com/office/drawing/2014/main" id="{FADF8A81-5523-3C44-DAA5-17DC70A170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55" y="1026946"/>
            <a:ext cx="2752562" cy="41148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8CE1F31-AF94-F1D9-34E4-9AE3A836B7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48211" y="3293896"/>
            <a:ext cx="2905530" cy="3362794"/>
          </a:xfrm>
          <a:prstGeom prst="rect">
            <a:avLst/>
          </a:prstGeom>
        </p:spPr>
      </p:pic>
    </p:spTree>
    <p:extLst>
      <p:ext uri="{BB962C8B-B14F-4D97-AF65-F5344CB8AC3E}">
        <p14:creationId xmlns:p14="http://schemas.microsoft.com/office/powerpoint/2010/main" val="4083110451"/>
      </p:ext>
    </p:extLst>
  </p:cSld>
  <p:clrMapOvr>
    <a:masterClrMapping/>
  </p:clrMapOvr>
  <p:transition>
    <p:fade thruBlk="1"/>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0792" y="171450"/>
            <a:ext cx="3124200" cy="685800"/>
          </a:xfrm>
        </p:spPr>
        <p:txBody>
          <a:bodyPr/>
          <a:lstStyle/>
          <a:p>
            <a:pPr algn="l"/>
            <a:r>
              <a:rPr lang="en-US" sz="2800" dirty="0"/>
              <a:t>Support Groups</a:t>
            </a:r>
          </a:p>
        </p:txBody>
      </p:sp>
      <p:sp>
        <p:nvSpPr>
          <p:cNvPr id="3" name="Content Placeholder 2"/>
          <p:cNvSpPr>
            <a:spLocks noGrp="1"/>
          </p:cNvSpPr>
          <p:nvPr>
            <p:ph idx="1"/>
          </p:nvPr>
        </p:nvSpPr>
        <p:spPr>
          <a:xfrm>
            <a:off x="63795" y="2514600"/>
            <a:ext cx="9080205" cy="4191000"/>
          </a:xfrm>
        </p:spPr>
        <p:txBody>
          <a:bodyPr/>
          <a:lstStyle/>
          <a:p>
            <a:r>
              <a:rPr lang="en-US" sz="2000" dirty="0"/>
              <a:t>“unity brings strength”</a:t>
            </a:r>
          </a:p>
          <a:p>
            <a:pPr lvl="1"/>
            <a:r>
              <a:rPr lang="en-US" sz="2000" dirty="0"/>
              <a:t>Families and kids with diabetes should be encouraged to join organizations that support them</a:t>
            </a:r>
          </a:p>
          <a:p>
            <a:r>
              <a:rPr lang="en-US" sz="2000" dirty="0"/>
              <a:t>Michael’s Miracles (</a:t>
            </a:r>
            <a:r>
              <a:rPr lang="en-US" sz="2000" dirty="0">
                <a:hlinkClick r:id="rId3"/>
              </a:rPr>
              <a:t>www.michaelsmiracles.net</a:t>
            </a:r>
            <a:r>
              <a:rPr lang="en-US" sz="2000" dirty="0"/>
              <a:t>)</a:t>
            </a:r>
          </a:p>
          <a:p>
            <a:r>
              <a:rPr lang="en-US" sz="2000" dirty="0"/>
              <a:t>JDRF (</a:t>
            </a:r>
            <a:r>
              <a:rPr lang="en-US" sz="2000" dirty="0">
                <a:hlinkClick r:id="rId4"/>
              </a:rPr>
              <a:t>www.jdrf.org</a:t>
            </a:r>
            <a:r>
              <a:rPr lang="en-US" sz="2000" dirty="0"/>
              <a:t>)</a:t>
            </a:r>
          </a:p>
          <a:p>
            <a:r>
              <a:rPr lang="en-US" sz="2000" dirty="0"/>
              <a:t>Camp </a:t>
            </a:r>
            <a:r>
              <a:rPr lang="en-US" sz="2000" dirty="0" err="1"/>
              <a:t>Nejeda</a:t>
            </a:r>
            <a:r>
              <a:rPr lang="en-US" sz="2000" dirty="0"/>
              <a:t> (</a:t>
            </a:r>
            <a:r>
              <a:rPr lang="en-US" sz="2000" dirty="0">
                <a:hlinkClick r:id="rId5"/>
              </a:rPr>
              <a:t>www.campnejeda.org</a:t>
            </a:r>
            <a:r>
              <a:rPr lang="en-US" sz="2000" dirty="0"/>
              <a:t>)</a:t>
            </a:r>
          </a:p>
          <a:p>
            <a:r>
              <a:rPr lang="en-US" sz="2000" dirty="0"/>
              <a:t>The Diabetes Link (</a:t>
            </a:r>
            <a:r>
              <a:rPr lang="en-US" sz="2000" u="sng" dirty="0">
                <a:solidFill>
                  <a:srgbClr val="FF9900"/>
                </a:solidFill>
              </a:rPr>
              <a:t>https://thediabeteslink.org/</a:t>
            </a:r>
            <a:r>
              <a:rPr lang="en-US" sz="2000" u="sng" dirty="0">
                <a:solidFill>
                  <a:srgbClr val="0000FF"/>
                </a:solidFill>
              </a:rPr>
              <a:t>)</a:t>
            </a:r>
          </a:p>
          <a:p>
            <a:pPr marL="0" marR="0">
              <a:spcBef>
                <a:spcPts val="0"/>
              </a:spcBef>
              <a:spcAft>
                <a:spcPts val="0"/>
              </a:spcAft>
            </a:pPr>
            <a:r>
              <a:rPr lang="en-US" sz="2000" dirty="0">
                <a:effectLst/>
                <a:ea typeface="Tahoma" panose="020B0604030504040204" pitchFamily="34" charset="0"/>
                <a:cs typeface="Tahoma" panose="020B0604030504040204" pitchFamily="34" charset="0"/>
              </a:rPr>
              <a:t>Defeat Diabetes Foundation: </a:t>
            </a:r>
            <a:r>
              <a:rPr lang="en-US" sz="2000" u="sng" dirty="0">
                <a:solidFill>
                  <a:srgbClr val="0000FF"/>
                </a:solidFill>
                <a:effectLst/>
                <a:ea typeface="Tahoma" panose="020B0604030504040204" pitchFamily="34" charset="0"/>
                <a:cs typeface="Tahoma" panose="020B0604030504040204" pitchFamily="34" charset="0"/>
                <a:hlinkClick r:id="rId6"/>
              </a:rPr>
              <a:t>https://defeatdiabetes.org/get-healthy/diabetes-support-groups/</a:t>
            </a:r>
            <a:r>
              <a:rPr lang="en-US" sz="2000" dirty="0">
                <a:effectLst/>
                <a:ea typeface="Tahoma" panose="020B0604030504040204" pitchFamily="34" charset="0"/>
                <a:cs typeface="Tahoma" panose="020B0604030504040204" pitchFamily="34" charset="0"/>
              </a:rPr>
              <a:t> </a:t>
            </a:r>
          </a:p>
          <a:p>
            <a:pPr marL="0" marR="0">
              <a:spcBef>
                <a:spcPts val="0"/>
              </a:spcBef>
              <a:spcAft>
                <a:spcPts val="0"/>
              </a:spcAft>
            </a:pPr>
            <a:r>
              <a:rPr lang="en-US" sz="2000" dirty="0">
                <a:effectLst/>
                <a:ea typeface="Tahoma" panose="020B0604030504040204" pitchFamily="34" charset="0"/>
                <a:cs typeface="Tahoma" panose="020B0604030504040204" pitchFamily="34" charset="0"/>
              </a:rPr>
              <a:t>Article Finding Support Groups: </a:t>
            </a:r>
            <a:r>
              <a:rPr lang="en-US" sz="2000" u="sng" dirty="0">
                <a:solidFill>
                  <a:srgbClr val="0000FF"/>
                </a:solidFill>
                <a:effectLst/>
                <a:ea typeface="Tahoma" panose="020B0604030504040204" pitchFamily="34" charset="0"/>
                <a:cs typeface="Tahoma" panose="020B0604030504040204" pitchFamily="34" charset="0"/>
                <a:hlinkClick r:id="rId7"/>
              </a:rPr>
              <a:t>https://diatribe.org/how-and-where-find-person-support-groups-and-social-activities-young-adults-diabetes</a:t>
            </a:r>
            <a:endParaRPr lang="en-US" sz="2000" dirty="0">
              <a:effectLst/>
              <a:ea typeface="Tahoma" panose="020B0604030504040204" pitchFamily="34" charset="0"/>
              <a:cs typeface="Tahoma" panose="020B0604030504040204" pitchFamily="34" charset="0"/>
            </a:endParaRPr>
          </a:p>
          <a:p>
            <a:endParaRPr lang="en-US" sz="2400" dirty="0"/>
          </a:p>
          <a:p>
            <a:endParaRPr lang="en-US" sz="1200" dirty="0"/>
          </a:p>
        </p:txBody>
      </p:sp>
      <p:pic>
        <p:nvPicPr>
          <p:cNvPr id="6" name="Picture 2" descr="Image result for testing blood sugar meme&quo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81600" y="24319"/>
            <a:ext cx="3679733" cy="28964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186957D-62C6-0C8F-1052-D72CDDCE97A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8200" y="904875"/>
            <a:ext cx="2962688" cy="1562318"/>
          </a:xfrm>
          <a:prstGeom prst="rect">
            <a:avLst/>
          </a:prstGeom>
        </p:spPr>
      </p:pic>
    </p:spTree>
    <p:extLst>
      <p:ext uri="{BB962C8B-B14F-4D97-AF65-F5344CB8AC3E}">
        <p14:creationId xmlns:p14="http://schemas.microsoft.com/office/powerpoint/2010/main" val="42799092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04800"/>
            <a:ext cx="6076950" cy="6067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2133600"/>
            <a:ext cx="2075722" cy="25535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09600" y="6187559"/>
            <a:ext cx="7086600" cy="400110"/>
          </a:xfrm>
          <a:prstGeom prst="rect">
            <a:avLst/>
          </a:prstGeom>
          <a:noFill/>
        </p:spPr>
        <p:txBody>
          <a:bodyPr wrap="square" rtlCol="0">
            <a:spAutoFit/>
          </a:bodyPr>
          <a:lstStyle/>
          <a:p>
            <a:pPr algn="ctr"/>
            <a:r>
              <a:rPr lang="en-US" sz="2000" dirty="0"/>
              <a:t>“The single most important thing you can do”—DECA</a:t>
            </a:r>
          </a:p>
        </p:txBody>
      </p:sp>
    </p:spTree>
    <p:extLst>
      <p:ext uri="{BB962C8B-B14F-4D97-AF65-F5344CB8AC3E}">
        <p14:creationId xmlns:p14="http://schemas.microsoft.com/office/powerpoint/2010/main" val="251689940"/>
      </p:ext>
    </p:extLst>
  </p:cSld>
  <p:clrMapOvr>
    <a:masterClrMapping/>
  </p:clrMapOvr>
  <p:transition>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What Is Insulin Pump Therapy? - Medtronic Diabetes Ireland">
            <a:extLst>
              <a:ext uri="{FF2B5EF4-FFF2-40B4-BE49-F238E27FC236}">
                <a16:creationId xmlns:a16="http://schemas.microsoft.com/office/drawing/2014/main" id="{58EEB986-3A66-4658-8C38-4B3798F4B4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815099"/>
            <a:ext cx="4550921" cy="544296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C219C56-9BB0-3A49-E649-711665E4F271}"/>
              </a:ext>
            </a:extLst>
          </p:cNvPr>
          <p:cNvSpPr txBox="1"/>
          <p:nvPr/>
        </p:nvSpPr>
        <p:spPr>
          <a:xfrm>
            <a:off x="4901115" y="685800"/>
            <a:ext cx="3825689" cy="5701561"/>
          </a:xfrm>
          <a:prstGeom prst="rect">
            <a:avLst/>
          </a:prstGeom>
          <a:noFill/>
        </p:spPr>
        <p:txBody>
          <a:bodyPr wrap="square" rtlCol="0">
            <a:spAutoFit/>
          </a:bodyPr>
          <a:lstStyle/>
          <a:p>
            <a:pPr marL="285750" indent="-285750">
              <a:buFont typeface="Courier New" panose="02070309020205020404" pitchFamily="49" charset="0"/>
              <a:buChar char="o"/>
              <a:defRPr/>
            </a:pPr>
            <a:r>
              <a:rPr lang="en-US" sz="1500" dirty="0"/>
              <a:t>The pump is programmed per physician's orders:</a:t>
            </a:r>
          </a:p>
          <a:p>
            <a:pPr marL="628650" lvl="1" indent="-285750">
              <a:buFont typeface="Courier New" panose="02070309020205020404" pitchFamily="49" charset="0"/>
              <a:buChar char="o"/>
              <a:defRPr/>
            </a:pPr>
            <a:r>
              <a:rPr lang="en-US" sz="1500" dirty="0"/>
              <a:t>Basal Rates</a:t>
            </a:r>
          </a:p>
          <a:p>
            <a:pPr marL="628650" lvl="1" indent="-285750">
              <a:buFont typeface="Courier New" panose="02070309020205020404" pitchFamily="49" charset="0"/>
              <a:buChar char="o"/>
              <a:defRPr/>
            </a:pPr>
            <a:r>
              <a:rPr lang="en-US" sz="1500" dirty="0"/>
              <a:t>Insulin to carb ratio</a:t>
            </a:r>
          </a:p>
          <a:p>
            <a:pPr marL="628650" lvl="1" indent="-285750">
              <a:buFont typeface="Courier New" panose="02070309020205020404" pitchFamily="49" charset="0"/>
              <a:buChar char="o"/>
              <a:defRPr/>
            </a:pPr>
            <a:r>
              <a:rPr lang="en-US" sz="1500" dirty="0"/>
              <a:t>Correction/Sensitivity factor and Target BG</a:t>
            </a:r>
          </a:p>
          <a:p>
            <a:pPr marL="285750" indent="-285750">
              <a:buFont typeface="Courier New" panose="02070309020205020404" pitchFamily="49" charset="0"/>
              <a:buChar char="o"/>
              <a:defRPr/>
            </a:pPr>
            <a:r>
              <a:rPr lang="en-US" sz="1500" dirty="0"/>
              <a:t>Mimics normal physiologic insulin delivery</a:t>
            </a:r>
          </a:p>
          <a:p>
            <a:pPr marL="285750" indent="-285750">
              <a:lnSpc>
                <a:spcPct val="120000"/>
              </a:lnSpc>
              <a:buFont typeface="Courier New" panose="02070309020205020404" pitchFamily="49" charset="0"/>
              <a:buChar char="o"/>
            </a:pPr>
            <a:r>
              <a:rPr lang="en-US" sz="1500" dirty="0"/>
              <a:t>Sites worn same areas injections given </a:t>
            </a:r>
          </a:p>
          <a:p>
            <a:pPr marL="285750" indent="-285750">
              <a:lnSpc>
                <a:spcPct val="120000"/>
              </a:lnSpc>
              <a:buFont typeface="Courier New" panose="02070309020205020404" pitchFamily="49" charset="0"/>
              <a:buChar char="o"/>
            </a:pPr>
            <a:r>
              <a:rPr lang="en-US" sz="1500" dirty="0"/>
              <a:t>Gives insulin continuously over 24 hours – basal rates</a:t>
            </a:r>
          </a:p>
          <a:p>
            <a:pPr marL="628650" lvl="1" indent="-285750">
              <a:lnSpc>
                <a:spcPct val="120000"/>
              </a:lnSpc>
              <a:buFont typeface="Courier New" panose="02070309020205020404" pitchFamily="49" charset="0"/>
              <a:buChar char="o"/>
            </a:pPr>
            <a:r>
              <a:rPr lang="en-US" sz="1500" dirty="0"/>
              <a:t>Adjustable to different times of day and insulin needs</a:t>
            </a:r>
          </a:p>
          <a:p>
            <a:pPr marL="285750" indent="-285750">
              <a:lnSpc>
                <a:spcPct val="120000"/>
              </a:lnSpc>
              <a:buFont typeface="Courier New" panose="02070309020205020404" pitchFamily="49" charset="0"/>
              <a:buChar char="o"/>
            </a:pPr>
            <a:r>
              <a:rPr lang="en-US" sz="1500" dirty="0"/>
              <a:t>For meals or high BG can give a dose of insulin – bolus</a:t>
            </a:r>
          </a:p>
          <a:p>
            <a:pPr marL="285750" indent="-285750">
              <a:lnSpc>
                <a:spcPct val="120000"/>
              </a:lnSpc>
              <a:buFont typeface="Courier New" panose="02070309020205020404" pitchFamily="49" charset="0"/>
              <a:buChar char="o"/>
            </a:pPr>
            <a:r>
              <a:rPr lang="en-US" sz="1500" dirty="0"/>
              <a:t>Uses a “bolus calculator” to calculate the proper dose based on the regimen and the inputted blood sugar and grams of carbs</a:t>
            </a:r>
          </a:p>
          <a:p>
            <a:pPr marL="285750" indent="-285750">
              <a:lnSpc>
                <a:spcPct val="120000"/>
              </a:lnSpc>
              <a:buFont typeface="Courier New" panose="02070309020205020404" pitchFamily="49" charset="0"/>
              <a:buChar char="o"/>
            </a:pPr>
            <a:r>
              <a:rPr lang="en-US" sz="1500" dirty="0"/>
              <a:t>Battery operated or chargeable</a:t>
            </a:r>
          </a:p>
          <a:p>
            <a:pPr marL="257175" indent="-257175">
              <a:buFont typeface="Wingdings" panose="05000000000000000000" pitchFamily="2" charset="2"/>
              <a:buChar char="q"/>
              <a:defRPr/>
            </a:pPr>
            <a:endParaRPr lang="en-US" sz="1500" dirty="0"/>
          </a:p>
          <a:p>
            <a:endParaRPr lang="en-US" sz="1350" dirty="0"/>
          </a:p>
        </p:txBody>
      </p:sp>
    </p:spTree>
    <p:extLst>
      <p:ext uri="{BB962C8B-B14F-4D97-AF65-F5344CB8AC3E}">
        <p14:creationId xmlns:p14="http://schemas.microsoft.com/office/powerpoint/2010/main" val="3091477452"/>
      </p:ext>
    </p:extLst>
  </p:cSld>
  <p:clrMapOvr>
    <a:masterClrMapping/>
  </p:clrMapOvr>
  <p:transition>
    <p:fade thruBlk="1"/>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 kids take away from diabetes camp?</a:t>
            </a:r>
          </a:p>
        </p:txBody>
      </p:sp>
      <p:sp>
        <p:nvSpPr>
          <p:cNvPr id="3" name="Content Placeholder 2"/>
          <p:cNvSpPr>
            <a:spLocks noGrp="1"/>
          </p:cNvSpPr>
          <p:nvPr>
            <p:ph idx="1"/>
          </p:nvPr>
        </p:nvSpPr>
        <p:spPr>
          <a:xfrm>
            <a:off x="0" y="1524000"/>
            <a:ext cx="6629400" cy="4876800"/>
          </a:xfrm>
        </p:spPr>
        <p:txBody>
          <a:bodyPr>
            <a:normAutofit fontScale="85000" lnSpcReduction="20000"/>
          </a:bodyPr>
          <a:lstStyle/>
          <a:p>
            <a:pPr marL="342900" indent="-342900">
              <a:buFont typeface="Wingdings" panose="05000000000000000000" pitchFamily="2" charset="2"/>
              <a:buChar char="§"/>
            </a:pPr>
            <a:r>
              <a:rPr lang="en-US" dirty="0"/>
              <a:t>Increased self-esteem</a:t>
            </a:r>
          </a:p>
          <a:p>
            <a:pPr marL="342900" indent="-342900">
              <a:buFont typeface="Wingdings" panose="05000000000000000000" pitchFamily="2" charset="2"/>
              <a:buChar char="§"/>
            </a:pPr>
            <a:endParaRPr lang="en-US" b="0" dirty="0"/>
          </a:p>
          <a:p>
            <a:pPr marL="342900" indent="-342900">
              <a:buFont typeface="Wingdings" panose="05000000000000000000" pitchFamily="2" charset="2"/>
              <a:buChar char="§"/>
            </a:pPr>
            <a:r>
              <a:rPr lang="en-US" dirty="0"/>
              <a:t>Peer Relationships</a:t>
            </a:r>
          </a:p>
          <a:p>
            <a:pPr marL="342900" indent="-342900">
              <a:buFont typeface="Wingdings" panose="05000000000000000000" pitchFamily="2" charset="2"/>
              <a:buChar char="§"/>
            </a:pPr>
            <a:endParaRPr lang="en-US" b="0" dirty="0"/>
          </a:p>
          <a:p>
            <a:pPr marL="342900" indent="-342900">
              <a:buFont typeface="Wingdings" panose="05000000000000000000" pitchFamily="2" charset="2"/>
              <a:buChar char="§"/>
            </a:pPr>
            <a:r>
              <a:rPr lang="en-US" dirty="0"/>
              <a:t>Independence</a:t>
            </a:r>
          </a:p>
          <a:p>
            <a:pPr marL="342900" indent="-342900">
              <a:buFont typeface="Wingdings" panose="05000000000000000000" pitchFamily="2" charset="2"/>
              <a:buChar char="§"/>
            </a:pPr>
            <a:endParaRPr lang="en-US" b="0" dirty="0"/>
          </a:p>
          <a:p>
            <a:pPr marL="342900" indent="-342900">
              <a:buFont typeface="Wingdings" panose="05000000000000000000" pitchFamily="2" charset="2"/>
              <a:buChar char="§"/>
            </a:pPr>
            <a:r>
              <a:rPr lang="en-US" dirty="0"/>
              <a:t>Leadership Skills</a:t>
            </a:r>
          </a:p>
          <a:p>
            <a:pPr marL="342900" indent="-342900">
              <a:buFont typeface="Wingdings" panose="05000000000000000000" pitchFamily="2" charset="2"/>
              <a:buChar char="§"/>
            </a:pPr>
            <a:endParaRPr lang="en-US" b="0" dirty="0"/>
          </a:p>
          <a:p>
            <a:pPr marL="342900" indent="-342900">
              <a:buFont typeface="Wingdings" panose="05000000000000000000" pitchFamily="2" charset="2"/>
              <a:buChar char="§"/>
            </a:pPr>
            <a:r>
              <a:rPr lang="en-US" dirty="0"/>
              <a:t>Confidence</a:t>
            </a:r>
          </a:p>
          <a:p>
            <a:pPr marL="342900" indent="-342900">
              <a:buFont typeface="Wingdings" panose="05000000000000000000" pitchFamily="2" charset="2"/>
              <a:buChar char="§"/>
            </a:pPr>
            <a:endParaRPr lang="en-US" b="0" dirty="0"/>
          </a:p>
          <a:p>
            <a:pPr marL="342900" indent="-342900">
              <a:buFont typeface="Wingdings" panose="05000000000000000000" pitchFamily="2" charset="2"/>
              <a:buChar char="§"/>
            </a:pPr>
            <a:r>
              <a:rPr lang="en-US" dirty="0"/>
              <a:t>Willingness to try new things</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12365" y="723900"/>
            <a:ext cx="2723207" cy="4843679"/>
          </a:xfrm>
          <a:prstGeom prst="rect">
            <a:avLst/>
          </a:prstGeom>
        </p:spPr>
      </p:pic>
      <p:pic>
        <p:nvPicPr>
          <p:cNvPr id="4" name="Picture 3">
            <a:extLst>
              <a:ext uri="{FF2B5EF4-FFF2-40B4-BE49-F238E27FC236}">
                <a16:creationId xmlns:a16="http://schemas.microsoft.com/office/drawing/2014/main" id="{97AC7B3A-959D-B005-FAEB-D9319E40BA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9284" y="4343400"/>
            <a:ext cx="3680464" cy="2380034"/>
          </a:xfrm>
          <a:prstGeom prst="rect">
            <a:avLst/>
          </a:prstGeom>
        </p:spPr>
      </p:pic>
    </p:spTree>
    <p:extLst>
      <p:ext uri="{BB962C8B-B14F-4D97-AF65-F5344CB8AC3E}">
        <p14:creationId xmlns:p14="http://schemas.microsoft.com/office/powerpoint/2010/main" val="687249096"/>
      </p:ext>
    </p:extLst>
  </p:cSld>
  <p:clrMapOvr>
    <a:masterClrMapping/>
  </p:clrMapOvr>
  <p:transition>
    <p:fade thruBlk="1"/>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0" y="29737"/>
            <a:ext cx="6553200" cy="4914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87876" y="3428999"/>
            <a:ext cx="4563352" cy="3422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a:extLst>
              <a:ext uri="{FF2B5EF4-FFF2-40B4-BE49-F238E27FC236}">
                <a16:creationId xmlns:a16="http://schemas.microsoft.com/office/drawing/2014/main" id="{CD1ABED0-75EC-3743-952A-1CF19BBF49F6}"/>
              </a:ext>
            </a:extLst>
          </p:cNvPr>
          <p:cNvPicPr>
            <a:picLocks noChangeAspect="1"/>
          </p:cNvPicPr>
          <p:nvPr/>
        </p:nvPicPr>
        <p:blipFill>
          <a:blip r:embed="rId4"/>
          <a:stretch>
            <a:fillRect/>
          </a:stretch>
        </p:blipFill>
        <p:spPr>
          <a:xfrm>
            <a:off x="6880664" y="3243"/>
            <a:ext cx="2263336" cy="4191363"/>
          </a:xfrm>
          <a:prstGeom prst="rect">
            <a:avLst/>
          </a:prstGeom>
        </p:spPr>
      </p:pic>
    </p:spTree>
    <p:extLst>
      <p:ext uri="{BB962C8B-B14F-4D97-AF65-F5344CB8AC3E}">
        <p14:creationId xmlns:p14="http://schemas.microsoft.com/office/powerpoint/2010/main" val="3297117139"/>
      </p:ext>
    </p:extLst>
  </p:cSld>
  <p:clrMapOvr>
    <a:masterClrMapping/>
  </p:clrMapOvr>
  <p:transition>
    <p:fade thruBlk="1"/>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FAF_442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7434"/>
            <a:ext cx="7003571" cy="467558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FAF_452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56300" y="2076450"/>
            <a:ext cx="3187700" cy="4781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2409305"/>
      </p:ext>
    </p:extLst>
  </p:cSld>
  <p:clrMapOvr>
    <a:masterClrMapping/>
  </p:clrMapOvr>
  <p:transition>
    <p:fade thruBlk="1"/>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9AA9F8-118C-CFE2-84D4-D0739A7A54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35072" y="1399474"/>
            <a:ext cx="5709397" cy="4282048"/>
          </a:xfrm>
          <a:prstGeom prst="rect">
            <a:avLst/>
          </a:prstGeom>
        </p:spPr>
      </p:pic>
      <p:pic>
        <p:nvPicPr>
          <p:cNvPr id="3" name="Picture 2">
            <a:extLst>
              <a:ext uri="{FF2B5EF4-FFF2-40B4-BE49-F238E27FC236}">
                <a16:creationId xmlns:a16="http://schemas.microsoft.com/office/drawing/2014/main" id="{29A53BEF-CCB0-DB50-4650-79B8CE5D2F15}"/>
              </a:ext>
            </a:extLst>
          </p:cNvPr>
          <p:cNvPicPr>
            <a:picLocks noChangeAspect="1"/>
          </p:cNvPicPr>
          <p:nvPr/>
        </p:nvPicPr>
        <p:blipFill>
          <a:blip r:embed="rId3"/>
          <a:stretch>
            <a:fillRect/>
          </a:stretch>
        </p:blipFill>
        <p:spPr>
          <a:xfrm>
            <a:off x="5181600" y="371056"/>
            <a:ext cx="3393139" cy="6032247"/>
          </a:xfrm>
          <a:prstGeom prst="rect">
            <a:avLst/>
          </a:prstGeom>
        </p:spPr>
      </p:pic>
    </p:spTree>
    <p:extLst>
      <p:ext uri="{BB962C8B-B14F-4D97-AF65-F5344CB8AC3E}">
        <p14:creationId xmlns:p14="http://schemas.microsoft.com/office/powerpoint/2010/main" val="56651031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B6A5AA-9EC6-E9EA-054B-E57C33382B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1012" y="1590955"/>
            <a:ext cx="4901453" cy="3676090"/>
          </a:xfrm>
          <a:prstGeom prst="rect">
            <a:avLst/>
          </a:prstGeom>
        </p:spPr>
      </p:pic>
      <p:pic>
        <p:nvPicPr>
          <p:cNvPr id="5" name="Picture 4">
            <a:extLst>
              <a:ext uri="{FF2B5EF4-FFF2-40B4-BE49-F238E27FC236}">
                <a16:creationId xmlns:a16="http://schemas.microsoft.com/office/drawing/2014/main" id="{DD998693-D0AF-2A74-C3C2-EC5FB23150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510650" y="1590956"/>
            <a:ext cx="4901452" cy="3676089"/>
          </a:xfrm>
          <a:prstGeom prst="rect">
            <a:avLst/>
          </a:prstGeom>
        </p:spPr>
      </p:pic>
    </p:spTree>
    <p:extLst>
      <p:ext uri="{BB962C8B-B14F-4D97-AF65-F5344CB8AC3E}">
        <p14:creationId xmlns:p14="http://schemas.microsoft.com/office/powerpoint/2010/main" val="22641037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908800" cy="5181600"/>
          </a:xfrm>
          <a:prstGeom prst="rect">
            <a:avLst/>
          </a:prstGeom>
        </p:spPr>
      </p:pic>
      <p:pic>
        <p:nvPicPr>
          <p:cNvPr id="27650" name="Picture 2" descr="FAF_421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80429" y="2743200"/>
            <a:ext cx="6163571"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3105901"/>
      </p:ext>
    </p:extLst>
  </p:cSld>
  <p:clrMapOvr>
    <a:masterClrMapping/>
  </p:clrMapOvr>
  <p:transition>
    <p:fade thruBlk="1"/>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7AC6B2-971E-1E19-139D-F83049FEC3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34047"/>
            <a:ext cx="6096000" cy="4064000"/>
          </a:xfrm>
          <a:prstGeom prst="rect">
            <a:avLst/>
          </a:prstGeom>
        </p:spPr>
      </p:pic>
      <p:pic>
        <p:nvPicPr>
          <p:cNvPr id="2" name="Picture 1">
            <a:extLst>
              <a:ext uri="{FF2B5EF4-FFF2-40B4-BE49-F238E27FC236}">
                <a16:creationId xmlns:a16="http://schemas.microsoft.com/office/drawing/2014/main" id="{3190A8AD-0614-3F78-2B0F-75266C88848F}"/>
              </a:ext>
            </a:extLst>
          </p:cNvPr>
          <p:cNvPicPr>
            <a:picLocks noChangeAspect="1"/>
          </p:cNvPicPr>
          <p:nvPr/>
        </p:nvPicPr>
        <p:blipFill>
          <a:blip r:embed="rId3"/>
          <a:stretch>
            <a:fillRect/>
          </a:stretch>
        </p:blipFill>
        <p:spPr>
          <a:xfrm>
            <a:off x="3344955" y="3200400"/>
            <a:ext cx="5654489" cy="3485564"/>
          </a:xfrm>
          <a:prstGeom prst="rect">
            <a:avLst/>
          </a:prstGeom>
        </p:spPr>
      </p:pic>
    </p:spTree>
    <p:extLst>
      <p:ext uri="{BB962C8B-B14F-4D97-AF65-F5344CB8AC3E}">
        <p14:creationId xmlns:p14="http://schemas.microsoft.com/office/powerpoint/2010/main" val="326113069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1F56BF-837C-DB33-4714-CA58C865DBA9}"/>
              </a:ext>
            </a:extLst>
          </p:cNvPr>
          <p:cNvPicPr>
            <a:picLocks noChangeAspect="1"/>
          </p:cNvPicPr>
          <p:nvPr/>
        </p:nvPicPr>
        <p:blipFill>
          <a:blip r:embed="rId2"/>
          <a:stretch>
            <a:fillRect/>
          </a:stretch>
        </p:blipFill>
        <p:spPr>
          <a:xfrm>
            <a:off x="5562040" y="-8106"/>
            <a:ext cx="3581960" cy="4938236"/>
          </a:xfrm>
          <a:prstGeom prst="rect">
            <a:avLst/>
          </a:prstGeom>
        </p:spPr>
      </p:pic>
      <p:pic>
        <p:nvPicPr>
          <p:cNvPr id="6" name="Picture 5">
            <a:extLst>
              <a:ext uri="{FF2B5EF4-FFF2-40B4-BE49-F238E27FC236}">
                <a16:creationId xmlns:a16="http://schemas.microsoft.com/office/drawing/2014/main" id="{F378167D-00F1-35E5-308B-5B074F8207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6" y="0"/>
            <a:ext cx="3778583" cy="4996472"/>
          </a:xfrm>
          <a:prstGeom prst="rect">
            <a:avLst/>
          </a:prstGeom>
        </p:spPr>
      </p:pic>
      <p:pic>
        <p:nvPicPr>
          <p:cNvPr id="7" name="Picture 6">
            <a:extLst>
              <a:ext uri="{FF2B5EF4-FFF2-40B4-BE49-F238E27FC236}">
                <a16:creationId xmlns:a16="http://schemas.microsoft.com/office/drawing/2014/main" id="{154085F3-0917-8E6B-EF04-0889DF09265B}"/>
              </a:ext>
            </a:extLst>
          </p:cNvPr>
          <p:cNvPicPr>
            <a:picLocks noChangeAspect="1"/>
          </p:cNvPicPr>
          <p:nvPr/>
        </p:nvPicPr>
        <p:blipFill>
          <a:blip r:embed="rId4"/>
          <a:stretch>
            <a:fillRect/>
          </a:stretch>
        </p:blipFill>
        <p:spPr>
          <a:xfrm>
            <a:off x="3786689" y="3886200"/>
            <a:ext cx="4172950" cy="2785862"/>
          </a:xfrm>
          <a:prstGeom prst="rect">
            <a:avLst/>
          </a:prstGeom>
        </p:spPr>
      </p:pic>
      <p:pic>
        <p:nvPicPr>
          <p:cNvPr id="4" name="Picture 3">
            <a:extLst>
              <a:ext uri="{FF2B5EF4-FFF2-40B4-BE49-F238E27FC236}">
                <a16:creationId xmlns:a16="http://schemas.microsoft.com/office/drawing/2014/main" id="{7B329B9C-31E1-BA30-4D7C-133D6296DE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 y="5090912"/>
            <a:ext cx="2857500" cy="1581150"/>
          </a:xfrm>
          <a:prstGeom prst="rect">
            <a:avLst/>
          </a:prstGeom>
        </p:spPr>
      </p:pic>
    </p:spTree>
    <p:extLst>
      <p:ext uri="{BB962C8B-B14F-4D97-AF65-F5344CB8AC3E}">
        <p14:creationId xmlns:p14="http://schemas.microsoft.com/office/powerpoint/2010/main" val="57540419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shley\AppData\Local\Microsoft\Windows\INetCache\IE\VH9R7RO6\Thank-You[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940" y="0"/>
            <a:ext cx="887811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39924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Closed Loop Pumps (CLPs)</a:t>
            </a:r>
          </a:p>
        </p:txBody>
      </p:sp>
      <p:sp>
        <p:nvSpPr>
          <p:cNvPr id="3" name="Content Placeholder 2"/>
          <p:cNvSpPr>
            <a:spLocks noGrp="1"/>
          </p:cNvSpPr>
          <p:nvPr>
            <p:ph idx="1"/>
          </p:nvPr>
        </p:nvSpPr>
        <p:spPr/>
        <p:txBody>
          <a:bodyPr>
            <a:normAutofit fontScale="85000" lnSpcReduction="10000"/>
          </a:bodyPr>
          <a:lstStyle/>
          <a:p>
            <a:pPr>
              <a:buFont typeface="Courier New" panose="02070309020205020404" pitchFamily="49" charset="0"/>
              <a:buChar char="o"/>
            </a:pPr>
            <a:r>
              <a:rPr lang="en-US" dirty="0"/>
              <a:t> </a:t>
            </a:r>
            <a:r>
              <a:rPr lang="en-US" dirty="0">
                <a:solidFill>
                  <a:schemeClr val="tx1"/>
                </a:solidFill>
              </a:rPr>
              <a:t>CLP = Closed Loop Pump</a:t>
            </a:r>
          </a:p>
          <a:p>
            <a:pPr>
              <a:buFont typeface="Courier New" panose="02070309020205020404" pitchFamily="49" charset="0"/>
              <a:buChar char="o"/>
            </a:pPr>
            <a:r>
              <a:rPr lang="en-US" dirty="0">
                <a:solidFill>
                  <a:schemeClr val="tx1"/>
                </a:solidFill>
              </a:rPr>
              <a:t> A system that works with both a CGM and a pump (integrated—CGM “talks” to the pump)</a:t>
            </a:r>
          </a:p>
          <a:p>
            <a:pPr>
              <a:buFont typeface="Courier New" panose="02070309020205020404" pitchFamily="49" charset="0"/>
              <a:buChar char="o"/>
            </a:pPr>
            <a:r>
              <a:rPr lang="en-US" dirty="0">
                <a:solidFill>
                  <a:schemeClr val="tx1"/>
                </a:solidFill>
              </a:rPr>
              <a:t> The pump automatically adjusts the amount of insulin given (both basal and bolus) depending on the specific system algorithm and what the CGM value is</a:t>
            </a:r>
          </a:p>
          <a:p>
            <a:pPr>
              <a:buFont typeface="Courier New" panose="02070309020205020404" pitchFamily="49" charset="0"/>
              <a:buChar char="o"/>
            </a:pPr>
            <a:r>
              <a:rPr lang="en-US" dirty="0">
                <a:solidFill>
                  <a:schemeClr val="tx1"/>
                </a:solidFill>
              </a:rPr>
              <a:t>CLPs are fantastic technology, they do a lot in the background to help prevent both highs and lows</a:t>
            </a:r>
          </a:p>
          <a:p>
            <a:pPr>
              <a:buFont typeface="Courier New" panose="02070309020205020404" pitchFamily="49" charset="0"/>
              <a:buChar char="o"/>
            </a:pPr>
            <a:r>
              <a:rPr lang="en-US" dirty="0">
                <a:solidFill>
                  <a:schemeClr val="tx1"/>
                </a:solidFill>
              </a:rPr>
              <a:t> Current systems:</a:t>
            </a:r>
          </a:p>
          <a:p>
            <a:pPr lvl="1">
              <a:buFont typeface="Courier New" panose="02070309020205020404" pitchFamily="49" charset="0"/>
              <a:buChar char="o"/>
            </a:pPr>
            <a:r>
              <a:rPr lang="en-US" dirty="0">
                <a:solidFill>
                  <a:schemeClr val="tx1"/>
                </a:solidFill>
              </a:rPr>
              <a:t>Medtronic CLP: Medtronic 670G or 770G with Auto Mode, 780G with </a:t>
            </a:r>
            <a:r>
              <a:rPr lang="en-US" dirty="0" err="1">
                <a:solidFill>
                  <a:schemeClr val="tx1"/>
                </a:solidFill>
              </a:rPr>
              <a:t>Smartguard</a:t>
            </a:r>
            <a:endParaRPr lang="en-US" dirty="0">
              <a:solidFill>
                <a:schemeClr val="tx1"/>
              </a:solidFill>
            </a:endParaRPr>
          </a:p>
          <a:p>
            <a:pPr lvl="1">
              <a:buFont typeface="Courier New" panose="02070309020205020404" pitchFamily="49" charset="0"/>
              <a:buChar char="o"/>
            </a:pPr>
            <a:r>
              <a:rPr lang="en-US" dirty="0">
                <a:solidFill>
                  <a:schemeClr val="tx1"/>
                </a:solidFill>
              </a:rPr>
              <a:t>Tandem CLP: Tandem t:slim X2 with Control IQ (CIQ)</a:t>
            </a:r>
          </a:p>
          <a:p>
            <a:pPr lvl="1">
              <a:buFont typeface="Courier New" panose="02070309020205020404" pitchFamily="49" charset="0"/>
              <a:buChar char="o"/>
            </a:pPr>
            <a:r>
              <a:rPr lang="en-US" dirty="0" err="1">
                <a:solidFill>
                  <a:schemeClr val="tx1"/>
                </a:solidFill>
              </a:rPr>
              <a:t>Omnipod</a:t>
            </a:r>
            <a:r>
              <a:rPr lang="en-US" dirty="0">
                <a:solidFill>
                  <a:schemeClr val="tx1"/>
                </a:solidFill>
              </a:rPr>
              <a:t> CLP: </a:t>
            </a:r>
            <a:r>
              <a:rPr lang="en-US" dirty="0" err="1">
                <a:solidFill>
                  <a:schemeClr val="tx1"/>
                </a:solidFill>
              </a:rPr>
              <a:t>Omnipod</a:t>
            </a:r>
            <a:r>
              <a:rPr lang="en-US" dirty="0">
                <a:solidFill>
                  <a:schemeClr val="tx1"/>
                </a:solidFill>
              </a:rPr>
              <a:t> 5 (OP5)</a:t>
            </a:r>
          </a:p>
        </p:txBody>
      </p:sp>
    </p:spTree>
    <p:extLst>
      <p:ext uri="{BB962C8B-B14F-4D97-AF65-F5344CB8AC3E}">
        <p14:creationId xmlns:p14="http://schemas.microsoft.com/office/powerpoint/2010/main" val="3228829754"/>
      </p:ext>
    </p:extLst>
  </p:cSld>
  <p:clrMapOvr>
    <a:masterClrMapping/>
  </p:clrMapOvr>
  <p:transition>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304800"/>
            <a:ext cx="5257800" cy="457200"/>
          </a:xfrm>
        </p:spPr>
        <p:txBody>
          <a:bodyPr>
            <a:normAutofit fontScale="90000"/>
          </a:bodyPr>
          <a:lstStyle/>
          <a:p>
            <a:pPr algn="ctr"/>
            <a:r>
              <a:rPr lang="en-US" dirty="0"/>
              <a:t>Special Features</a:t>
            </a:r>
          </a:p>
        </p:txBody>
      </p:sp>
      <p:sp>
        <p:nvSpPr>
          <p:cNvPr id="3" name="Content Placeholder 2"/>
          <p:cNvSpPr>
            <a:spLocks noGrp="1"/>
          </p:cNvSpPr>
          <p:nvPr>
            <p:ph idx="1"/>
          </p:nvPr>
        </p:nvSpPr>
        <p:spPr>
          <a:xfrm>
            <a:off x="4572000" y="1041885"/>
            <a:ext cx="4391942" cy="5511315"/>
          </a:xfrm>
        </p:spPr>
        <p:txBody>
          <a:bodyPr>
            <a:normAutofit/>
          </a:bodyPr>
          <a:lstStyle/>
          <a:p>
            <a:pPr>
              <a:buFont typeface="Courier New" panose="02070309020205020404" pitchFamily="49" charset="0"/>
              <a:buChar char="o"/>
              <a:defRPr/>
            </a:pPr>
            <a:r>
              <a:rPr lang="en-US" altLang="en-US" sz="1500" dirty="0"/>
              <a:t>Bolus Precision</a:t>
            </a:r>
          </a:p>
          <a:p>
            <a:pPr lvl="1">
              <a:buFont typeface="Courier New" panose="02070309020205020404" pitchFamily="49" charset="0"/>
              <a:buChar char="o"/>
              <a:defRPr/>
            </a:pPr>
            <a:r>
              <a:rPr lang="en-US" altLang="en-US" sz="1500" dirty="0"/>
              <a:t>Small increments for dosing (bolus calculator)</a:t>
            </a:r>
          </a:p>
          <a:p>
            <a:pPr lvl="1">
              <a:buFont typeface="Courier New" panose="02070309020205020404" pitchFamily="49" charset="0"/>
              <a:buChar char="o"/>
              <a:defRPr/>
            </a:pPr>
            <a:r>
              <a:rPr lang="en-US" altLang="en-US" sz="1500" dirty="0"/>
              <a:t>Subtracts from IOB and reverse correction</a:t>
            </a:r>
          </a:p>
          <a:p>
            <a:pPr>
              <a:buFont typeface="Courier New" panose="02070309020205020404" pitchFamily="49" charset="0"/>
              <a:buChar char="o"/>
              <a:defRPr/>
            </a:pPr>
            <a:r>
              <a:rPr lang="en-US" altLang="en-US" sz="1500" dirty="0"/>
              <a:t>Bolus Manipulation</a:t>
            </a:r>
          </a:p>
          <a:p>
            <a:pPr lvl="1">
              <a:buFont typeface="Courier New" panose="02070309020205020404" pitchFamily="49" charset="0"/>
              <a:buChar char="o"/>
              <a:defRPr/>
            </a:pPr>
            <a:r>
              <a:rPr lang="en-US" altLang="en-US" sz="1500" dirty="0"/>
              <a:t>Dual Wave/Extended bolus options</a:t>
            </a:r>
          </a:p>
          <a:p>
            <a:pPr lvl="1">
              <a:buFont typeface="Courier New" panose="02070309020205020404" pitchFamily="49" charset="0"/>
              <a:buChar char="o"/>
              <a:defRPr/>
            </a:pPr>
            <a:r>
              <a:rPr lang="en-US" altLang="en-US" sz="1500" dirty="0"/>
              <a:t>Long meals---higher fat, protein &amp; carb content</a:t>
            </a:r>
          </a:p>
          <a:p>
            <a:pPr lvl="2">
              <a:buFont typeface="Courier New" panose="02070309020205020404" pitchFamily="49" charset="0"/>
              <a:buChar char="o"/>
              <a:defRPr/>
            </a:pPr>
            <a:r>
              <a:rPr lang="en-US" altLang="en-US" sz="1350" dirty="0"/>
              <a:t>Pizza, bagels, Chinese, take out</a:t>
            </a:r>
          </a:p>
          <a:p>
            <a:pPr>
              <a:buFont typeface="Courier New" panose="02070309020205020404" pitchFamily="49" charset="0"/>
              <a:buChar char="o"/>
              <a:defRPr/>
            </a:pPr>
            <a:r>
              <a:rPr lang="en-US" altLang="en-US" sz="1500" dirty="0"/>
              <a:t>Basal Manipulation &amp; Additional Basal Patterns</a:t>
            </a:r>
          </a:p>
          <a:p>
            <a:pPr>
              <a:buFont typeface="Courier New" panose="02070309020205020404" pitchFamily="49" charset="0"/>
              <a:buChar char="o"/>
              <a:defRPr/>
            </a:pPr>
            <a:r>
              <a:rPr lang="en-US" altLang="en-US" sz="1500" dirty="0"/>
              <a:t>Temporary Basal Adjustments</a:t>
            </a:r>
          </a:p>
          <a:p>
            <a:pPr lvl="1">
              <a:lnSpc>
                <a:spcPct val="90000"/>
              </a:lnSpc>
              <a:buFont typeface="Courier New" panose="02070309020205020404" pitchFamily="49" charset="0"/>
              <a:buChar char="o"/>
            </a:pPr>
            <a:r>
              <a:rPr lang="en-US" sz="1350" dirty="0">
                <a:cs typeface="Arial" panose="020B0604020202020204" pitchFamily="34" charset="0"/>
              </a:rPr>
              <a:t>Increase or decrease the administration of basal insulin</a:t>
            </a:r>
          </a:p>
          <a:p>
            <a:pPr lvl="1">
              <a:lnSpc>
                <a:spcPct val="90000"/>
              </a:lnSpc>
              <a:buFont typeface="Courier New" panose="02070309020205020404" pitchFamily="49" charset="0"/>
              <a:buChar char="o"/>
            </a:pPr>
            <a:r>
              <a:rPr lang="en-US" sz="1350" dirty="0">
                <a:cs typeface="Arial" panose="020B0604020202020204" pitchFamily="34" charset="0"/>
              </a:rPr>
              <a:t>Most often used during exercise, illness/steroids, or stress</a:t>
            </a:r>
          </a:p>
          <a:p>
            <a:pPr>
              <a:buFont typeface="Courier New" panose="02070309020205020404" pitchFamily="49" charset="0"/>
              <a:buChar char="o"/>
              <a:defRPr/>
            </a:pPr>
            <a:r>
              <a:rPr lang="en-US" altLang="en-US" sz="1500" dirty="0"/>
              <a:t>IOB (insulin on board)</a:t>
            </a:r>
          </a:p>
          <a:p>
            <a:pPr>
              <a:buFont typeface="Courier New" panose="02070309020205020404" pitchFamily="49" charset="0"/>
              <a:buChar char="o"/>
              <a:defRPr/>
            </a:pPr>
            <a:r>
              <a:rPr lang="en-US" altLang="en-US" sz="1500" dirty="0"/>
              <a:t>Integrated CGMs</a:t>
            </a:r>
          </a:p>
          <a:p>
            <a:pPr>
              <a:buFont typeface="Courier New" panose="02070309020205020404" pitchFamily="49" charset="0"/>
              <a:buChar char="o"/>
              <a:defRPr/>
            </a:pPr>
            <a:r>
              <a:rPr lang="en-US" altLang="en-US" sz="1500" dirty="0"/>
              <a:t>Reminders (missed bolus, BG reminder)</a:t>
            </a:r>
          </a:p>
          <a:p>
            <a:endParaRPr lang="en-US" dirty="0"/>
          </a:p>
        </p:txBody>
      </p:sp>
      <p:pic>
        <p:nvPicPr>
          <p:cNvPr id="5" name="Picture 6" descr="http://diabetesinsight.ie/wp-content/uploads/2015/06/6e6350d4dbe639aa3accf26be3a90cd9.jpg">
            <a:hlinkClick r:id="rId3"/>
            <a:extLst>
              <a:ext uri="{FF2B5EF4-FFF2-40B4-BE49-F238E27FC236}">
                <a16:creationId xmlns:a16="http://schemas.microsoft.com/office/drawing/2014/main" id="{5985DF09-B8F6-0912-B810-21FFE19523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775" y="1041885"/>
            <a:ext cx="4360544" cy="317350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Diabetes.co.uk - Tag your insulin pump wearing superhero! ❤️ | Facebook">
            <a:extLst>
              <a:ext uri="{FF2B5EF4-FFF2-40B4-BE49-F238E27FC236}">
                <a16:creationId xmlns:a16="http://schemas.microsoft.com/office/drawing/2014/main" id="{B87601EF-8B1B-A8E6-55DA-7680256ADB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0200" y="4130202"/>
            <a:ext cx="2705100" cy="2705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0269893"/>
      </p:ext>
    </p:extLst>
  </p:cSld>
  <p:clrMapOvr>
    <a:masterClrMapping/>
  </p:clrMapOvr>
  <p:transition>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1143000" y="180361"/>
            <a:ext cx="7633742" cy="1038840"/>
          </a:xfrm>
        </p:spPr>
        <p:txBody>
          <a:bodyPr>
            <a:normAutofit/>
          </a:bodyPr>
          <a:lstStyle/>
          <a:p>
            <a:pPr algn="ctr">
              <a:defRPr/>
            </a:pPr>
            <a:r>
              <a:rPr lang="en-US" sz="2800" dirty="0"/>
              <a:t>Advantages &amp; Disadvantages </a:t>
            </a:r>
            <a:br>
              <a:rPr lang="en-US" sz="2800" dirty="0"/>
            </a:br>
            <a:r>
              <a:rPr lang="en-US" sz="2800" dirty="0"/>
              <a:t>of Pump Therapy</a:t>
            </a:r>
          </a:p>
        </p:txBody>
      </p:sp>
      <p:sp>
        <p:nvSpPr>
          <p:cNvPr id="86018" name="Rectangle 3"/>
          <p:cNvSpPr>
            <a:spLocks noGrp="1" noChangeArrowheads="1"/>
          </p:cNvSpPr>
          <p:nvPr>
            <p:ph idx="1"/>
          </p:nvPr>
        </p:nvSpPr>
        <p:spPr>
          <a:xfrm>
            <a:off x="4151178" y="2123919"/>
            <a:ext cx="2771774" cy="3905507"/>
          </a:xfrm>
        </p:spPr>
        <p:txBody>
          <a:bodyPr>
            <a:normAutofit/>
          </a:bodyPr>
          <a:lstStyle/>
          <a:p>
            <a:pPr>
              <a:lnSpc>
                <a:spcPct val="100000"/>
              </a:lnSpc>
              <a:buFont typeface="Courier New" panose="02070309020205020404" pitchFamily="49" charset="0"/>
              <a:buChar char="o"/>
            </a:pPr>
            <a:r>
              <a:rPr lang="en-US" sz="1800" dirty="0">
                <a:solidFill>
                  <a:schemeClr val="tx1"/>
                </a:solidFill>
                <a:cs typeface="Arial" panose="020B0604020202020204" pitchFamily="34" charset="0"/>
              </a:rPr>
              <a:t>Disadvantages:</a:t>
            </a:r>
          </a:p>
          <a:p>
            <a:pPr lvl="1">
              <a:lnSpc>
                <a:spcPct val="100000"/>
              </a:lnSpc>
              <a:buClrTx/>
              <a:buFont typeface="Courier New" panose="02070309020205020404" pitchFamily="49" charset="0"/>
              <a:buChar char="o"/>
            </a:pPr>
            <a:r>
              <a:rPr lang="en-US" sz="1800" i="0" dirty="0">
                <a:solidFill>
                  <a:schemeClr val="tx1"/>
                </a:solidFill>
                <a:cs typeface="Arial" panose="020B0604020202020204" pitchFamily="34" charset="0"/>
              </a:rPr>
              <a:t>Constant connection to a device</a:t>
            </a:r>
          </a:p>
          <a:p>
            <a:pPr lvl="1">
              <a:lnSpc>
                <a:spcPct val="100000"/>
              </a:lnSpc>
              <a:buClrTx/>
              <a:buFont typeface="Courier New" panose="02070309020205020404" pitchFamily="49" charset="0"/>
              <a:buChar char="o"/>
            </a:pPr>
            <a:r>
              <a:rPr lang="en-US" sz="1800" i="0" dirty="0">
                <a:solidFill>
                  <a:schemeClr val="tx1"/>
                </a:solidFill>
                <a:cs typeface="Arial" panose="020B0604020202020204" pitchFamily="34" charset="0"/>
              </a:rPr>
              <a:t>Expense</a:t>
            </a:r>
          </a:p>
          <a:p>
            <a:pPr lvl="1">
              <a:lnSpc>
                <a:spcPct val="100000"/>
              </a:lnSpc>
              <a:buClrTx/>
              <a:buFont typeface="Courier New" panose="02070309020205020404" pitchFamily="49" charset="0"/>
              <a:buChar char="o"/>
            </a:pPr>
            <a:r>
              <a:rPr lang="en-US" sz="1800" i="0" dirty="0">
                <a:solidFill>
                  <a:schemeClr val="tx1"/>
                </a:solidFill>
                <a:cs typeface="Arial" panose="020B0604020202020204" pitchFamily="34" charset="0"/>
              </a:rPr>
              <a:t>Possible weight gain </a:t>
            </a:r>
          </a:p>
          <a:p>
            <a:pPr lvl="1">
              <a:lnSpc>
                <a:spcPct val="100000"/>
              </a:lnSpc>
              <a:buClrTx/>
              <a:buFont typeface="Courier New" panose="02070309020205020404" pitchFamily="49" charset="0"/>
              <a:buChar char="o"/>
            </a:pPr>
            <a:r>
              <a:rPr lang="en-US" sz="1800" i="0" dirty="0">
                <a:solidFill>
                  <a:schemeClr val="tx1"/>
                </a:solidFill>
                <a:cs typeface="Arial" panose="020B0604020202020204" pitchFamily="34" charset="0"/>
              </a:rPr>
              <a:t>Skin infections</a:t>
            </a:r>
          </a:p>
          <a:p>
            <a:pPr lvl="1">
              <a:lnSpc>
                <a:spcPct val="100000"/>
              </a:lnSpc>
              <a:buClrTx/>
              <a:buFont typeface="Courier New" panose="02070309020205020404" pitchFamily="49" charset="0"/>
              <a:buChar char="o"/>
            </a:pPr>
            <a:r>
              <a:rPr lang="en-US" sz="1800" i="0" dirty="0">
                <a:solidFill>
                  <a:schemeClr val="tx1"/>
                </a:solidFill>
                <a:highlight>
                  <a:srgbClr val="FFFF00"/>
                </a:highlight>
                <a:cs typeface="Arial" panose="020B0604020202020204" pitchFamily="34" charset="0"/>
              </a:rPr>
              <a:t>Increased risk for DKA</a:t>
            </a:r>
            <a:r>
              <a:rPr lang="en-US" sz="1800" i="0" dirty="0">
                <a:solidFill>
                  <a:schemeClr val="tx1"/>
                </a:solidFill>
                <a:cs typeface="Arial" panose="020B0604020202020204" pitchFamily="34" charset="0"/>
              </a:rPr>
              <a:t>- do not have basal insulin on board as backup</a:t>
            </a:r>
          </a:p>
        </p:txBody>
      </p:sp>
      <p:sp>
        <p:nvSpPr>
          <p:cNvPr id="2" name="Rectangle 1"/>
          <p:cNvSpPr/>
          <p:nvPr/>
        </p:nvSpPr>
        <p:spPr>
          <a:xfrm>
            <a:off x="1390650" y="907897"/>
            <a:ext cx="2686050" cy="2893100"/>
          </a:xfrm>
          <a:prstGeom prst="rect">
            <a:avLst/>
          </a:prstGeom>
        </p:spPr>
        <p:txBody>
          <a:bodyPr wrap="square">
            <a:spAutoFit/>
          </a:bodyPr>
          <a:lstStyle/>
          <a:p>
            <a:pPr marL="342900" indent="-342900">
              <a:buFont typeface="Courier New" panose="02070309020205020404" pitchFamily="49" charset="0"/>
              <a:buChar char="o"/>
              <a:defRPr/>
            </a:pPr>
            <a:r>
              <a:rPr lang="en-US" altLang="en-US" sz="2000" dirty="0"/>
              <a:t>Advantages:</a:t>
            </a:r>
          </a:p>
          <a:p>
            <a:pPr marL="628650" lvl="1" indent="-285750">
              <a:buFont typeface="Courier New" panose="02070309020205020404" pitchFamily="49" charset="0"/>
              <a:buChar char="o"/>
              <a:defRPr/>
            </a:pPr>
            <a:r>
              <a:rPr lang="en-US" altLang="en-US" dirty="0"/>
              <a:t>Flexibility</a:t>
            </a:r>
          </a:p>
          <a:p>
            <a:pPr marL="628650" lvl="1" indent="-285750">
              <a:buFont typeface="Courier New" panose="02070309020205020404" pitchFamily="49" charset="0"/>
              <a:buChar char="o"/>
              <a:defRPr/>
            </a:pPr>
            <a:r>
              <a:rPr lang="en-US" altLang="en-US" dirty="0"/>
              <a:t>Grazing</a:t>
            </a:r>
          </a:p>
          <a:p>
            <a:pPr marL="628650" lvl="1" indent="-285750">
              <a:buFont typeface="Courier New" panose="02070309020205020404" pitchFamily="49" charset="0"/>
              <a:buChar char="o"/>
              <a:defRPr/>
            </a:pPr>
            <a:r>
              <a:rPr lang="en-US" altLang="en-US" dirty="0"/>
              <a:t>Less hypoglycemia</a:t>
            </a:r>
          </a:p>
          <a:p>
            <a:pPr marL="628650" lvl="1" indent="-285750">
              <a:buFont typeface="Courier New" panose="02070309020205020404" pitchFamily="49" charset="0"/>
              <a:buChar char="o"/>
              <a:defRPr/>
            </a:pPr>
            <a:r>
              <a:rPr lang="en-US" altLang="en-US" dirty="0"/>
              <a:t>Better A1c results, tighter control over BG</a:t>
            </a:r>
          </a:p>
          <a:p>
            <a:pPr marL="628650" lvl="1" indent="-285750">
              <a:buFont typeface="Courier New" panose="02070309020205020404" pitchFamily="49" charset="0"/>
              <a:buChar char="o"/>
              <a:defRPr/>
            </a:pPr>
            <a:r>
              <a:rPr lang="en-US" altLang="en-US" dirty="0"/>
              <a:t>Independence from injections</a:t>
            </a:r>
          </a:p>
        </p:txBody>
      </p:sp>
      <p:pic>
        <p:nvPicPr>
          <p:cNvPr id="3" name="Picture 4" descr="https://typeonederfuldiabetes.files.wordpress.com/2015/06/5fba0-img_73782b252812529.jpg">
            <a:hlinkClick r:id="rId3"/>
            <a:extLst>
              <a:ext uri="{FF2B5EF4-FFF2-40B4-BE49-F238E27FC236}">
                <a16:creationId xmlns:a16="http://schemas.microsoft.com/office/drawing/2014/main" id="{D37E737D-1D26-4AD9-8EED-747DCA8E19C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576" y="3855115"/>
            <a:ext cx="3476623" cy="300288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asweetlife.org/wp-content/uploads/2012/01/Bent-Infusion-Set.jpg">
            <a:hlinkClick r:id="rId5"/>
            <a:extLst>
              <a:ext uri="{FF2B5EF4-FFF2-40B4-BE49-F238E27FC236}">
                <a16:creationId xmlns:a16="http://schemas.microsoft.com/office/drawing/2014/main" id="{F6128F11-5B23-BCE8-A93C-0B06B2AD58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22952" y="1524000"/>
            <a:ext cx="2082023" cy="2789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2179581"/>
      </p:ext>
    </p:extLst>
  </p:cSld>
  <p:clrMapOvr>
    <a:masterClrMapping/>
  </p:clrMapOvr>
  <p:transition>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2.bp.blogspot.com/-zjnc_A5jm5k/TszhAy-swoI/AAAAAAAALuY/LA4ISMIAw98/s1600/Screen%2Bshot%2B2011-11-23%2Bat%2B6.59.46%2BAM.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940" y="104047"/>
            <a:ext cx="3788800" cy="3089209"/>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4" descr="https://onalearningcurve.files.wordpress.com/2013/09/recital-3.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79705" y="0"/>
            <a:ext cx="3743325" cy="280749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hoosing an Infusion Site | Waltzing the Dragon">
            <a:extLst>
              <a:ext uri="{FF2B5EF4-FFF2-40B4-BE49-F238E27FC236}">
                <a16:creationId xmlns:a16="http://schemas.microsoft.com/office/drawing/2014/main" id="{BB3FD01B-88B4-3AB1-2AD8-DB11FE7F3AD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38600" y="3131943"/>
            <a:ext cx="3666723" cy="36545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http://i.dailymail.co.uk/i/pix/2014/07/21/article-2699618-1FC6399200000578-603_306x423.jpg">
            <a:hlinkClick r:id="rId7"/>
            <a:extLst>
              <a:ext uri="{FF2B5EF4-FFF2-40B4-BE49-F238E27FC236}">
                <a16:creationId xmlns:a16="http://schemas.microsoft.com/office/drawing/2014/main" id="{F74F1EE7-2083-1B41-F57B-E28B10758AF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00145" y="514658"/>
            <a:ext cx="2028825" cy="2807494"/>
          </a:xfrm>
          <a:prstGeom prst="rect">
            <a:avLst/>
          </a:prstGeom>
          <a:noFill/>
          <a:extLst>
            <a:ext uri="{909E8E84-426E-40DD-AFC4-6F175D3DCCD1}">
              <a14:hiddenFill xmlns:a14="http://schemas.microsoft.com/office/drawing/2010/main">
                <a:solidFill>
                  <a:srgbClr val="FFFFFF"/>
                </a:solidFill>
              </a14:hiddenFill>
            </a:ext>
          </a:extLst>
        </p:spPr>
      </p:pic>
      <p:pic>
        <p:nvPicPr>
          <p:cNvPr id="2" name="Google Shape;1247;p141">
            <a:extLst>
              <a:ext uri="{FF2B5EF4-FFF2-40B4-BE49-F238E27FC236}">
                <a16:creationId xmlns:a16="http://schemas.microsoft.com/office/drawing/2014/main" id="{DA612930-FCA7-1117-B123-B84DB7527ADD}"/>
              </a:ext>
            </a:extLst>
          </p:cNvPr>
          <p:cNvPicPr preferRelativeResize="0"/>
          <p:nvPr/>
        </p:nvPicPr>
        <p:blipFill>
          <a:blip r:embed="rId9">
            <a:alphaModFix/>
          </a:blip>
          <a:stretch>
            <a:fillRect/>
          </a:stretch>
        </p:blipFill>
        <p:spPr>
          <a:xfrm>
            <a:off x="18119" y="3060387"/>
            <a:ext cx="3788800" cy="3797613"/>
          </a:xfrm>
          <a:prstGeom prst="rect">
            <a:avLst/>
          </a:prstGeom>
          <a:noFill/>
          <a:ln>
            <a:noFill/>
          </a:ln>
        </p:spPr>
      </p:pic>
      <p:pic>
        <p:nvPicPr>
          <p:cNvPr id="3" name="Picture 8" descr="http://4.bp.blogspot.com/-3-ypxpijb_o/Th3EZmtY9xI/AAAAAAAABxc/sFklNmxJDq0/s1600/photo+%252836%2529.jpg">
            <a:hlinkClick r:id="rId10"/>
            <a:extLst>
              <a:ext uri="{FF2B5EF4-FFF2-40B4-BE49-F238E27FC236}">
                <a16:creationId xmlns:a16="http://schemas.microsoft.com/office/drawing/2014/main" id="{EB3C24EC-6C7C-BF46-7656-EAEDF2CD94C5}"/>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016092" y="2345709"/>
            <a:ext cx="2107406" cy="2807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3428606"/>
      </p:ext>
    </p:extLst>
  </p:cSld>
  <p:clrMapOvr>
    <a:masterClrMapping/>
  </p:clrMapOvr>
  <p:transition>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1919" y="0"/>
            <a:ext cx="3086265" cy="2757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87"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319"/>
            <a:ext cx="3546633" cy="2871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88" name="Picture 1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6633" y="432613"/>
            <a:ext cx="2693220" cy="26110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0" descr="https://iammysonspancreas.files.wordpress.com/2014/09/img_60051.jpg">
            <a:hlinkClick r:id="rId5"/>
            <a:extLst>
              <a:ext uri="{FF2B5EF4-FFF2-40B4-BE49-F238E27FC236}">
                <a16:creationId xmlns:a16="http://schemas.microsoft.com/office/drawing/2014/main" id="{84E3FA0F-ECF9-CE1C-B32A-A5E061CBCD8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57197" y="2862060"/>
            <a:ext cx="3829051" cy="287178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nsulin Pumps: An Expert Reviews the Options - While I've only been working  as a diabetes educator (CDE) for a little over 20 years, it's hard not be  impressed by the technology">
            <a:extLst>
              <a:ext uri="{FF2B5EF4-FFF2-40B4-BE49-F238E27FC236}">
                <a16:creationId xmlns:a16="http://schemas.microsoft.com/office/drawing/2014/main" id="{7CF5D696-853B-91EF-0AAB-9A69B89D2BE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15000" y="4474335"/>
            <a:ext cx="3541106" cy="235934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https://onalearningcurve.files.wordpress.com/2014/07/1929009_1102218641406_6627600_n.jpg">
            <a:hlinkClick r:id="rId8"/>
            <a:extLst>
              <a:ext uri="{FF2B5EF4-FFF2-40B4-BE49-F238E27FC236}">
                <a16:creationId xmlns:a16="http://schemas.microsoft.com/office/drawing/2014/main" id="{0327FFC2-7A5B-6BA8-F3E7-C4A541F334E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1027" y="3179180"/>
            <a:ext cx="2743200" cy="3654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6122943"/>
      </p:ext>
    </p:extLst>
  </p:cSld>
  <p:clrMapOvr>
    <a:masterClrMapping/>
  </p:clrMapOvr>
  <p:transition>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35169"/>
            <a:ext cx="7010400" cy="685800"/>
          </a:xfrm>
        </p:spPr>
        <p:txBody>
          <a:bodyPr/>
          <a:lstStyle/>
          <a:p>
            <a:pPr algn="ctr"/>
            <a:r>
              <a:rPr lang="en-US" dirty="0"/>
              <a:t>Infusion Sets</a:t>
            </a:r>
          </a:p>
        </p:txBody>
      </p:sp>
      <p:sp>
        <p:nvSpPr>
          <p:cNvPr id="3" name="Content Placeholder 2"/>
          <p:cNvSpPr>
            <a:spLocks noGrp="1"/>
          </p:cNvSpPr>
          <p:nvPr>
            <p:ph idx="1"/>
          </p:nvPr>
        </p:nvSpPr>
        <p:spPr>
          <a:xfrm>
            <a:off x="1752600" y="685800"/>
            <a:ext cx="7010400" cy="5867400"/>
          </a:xfrm>
        </p:spPr>
        <p:txBody>
          <a:bodyPr/>
          <a:lstStyle/>
          <a:p>
            <a:pPr>
              <a:lnSpc>
                <a:spcPct val="90000"/>
              </a:lnSpc>
              <a:buClrTx/>
              <a:buFont typeface="Courier New" panose="02070309020205020404" pitchFamily="49" charset="0"/>
              <a:buChar char="o"/>
            </a:pPr>
            <a:r>
              <a:rPr lang="en-US" dirty="0">
                <a:cs typeface="Arial" panose="020B0604020202020204" pitchFamily="34" charset="0"/>
              </a:rPr>
              <a:t>A soft, plastic subcutaneous cannula or steel needle inserted at a 90 or 30/45 degree angle by the parent/child</a:t>
            </a:r>
          </a:p>
          <a:p>
            <a:pPr lvl="1">
              <a:lnSpc>
                <a:spcPct val="90000"/>
              </a:lnSpc>
              <a:buFont typeface="Courier New" panose="02070309020205020404" pitchFamily="49" charset="0"/>
              <a:buChar char="o"/>
            </a:pPr>
            <a:r>
              <a:rPr lang="en-US" dirty="0">
                <a:cs typeface="Arial" panose="020B0604020202020204" pitchFamily="34" charset="0"/>
              </a:rPr>
              <a:t>Plastic cannula works like an IV—needle goes in and comes out, leaving cannula in place</a:t>
            </a:r>
          </a:p>
          <a:p>
            <a:pPr>
              <a:lnSpc>
                <a:spcPct val="90000"/>
              </a:lnSpc>
              <a:buClrTx/>
              <a:buFont typeface="Courier New" panose="02070309020205020404" pitchFamily="49" charset="0"/>
              <a:buChar char="o"/>
            </a:pPr>
            <a:r>
              <a:rPr lang="en-US" dirty="0">
                <a:cs typeface="Arial" panose="020B0604020202020204" pitchFamily="34" charset="0"/>
              </a:rPr>
              <a:t>An inserter is available for most sets or are incorporated in the set</a:t>
            </a:r>
          </a:p>
          <a:p>
            <a:pPr>
              <a:lnSpc>
                <a:spcPct val="90000"/>
              </a:lnSpc>
              <a:buClrTx/>
              <a:buFont typeface="Courier New" panose="02070309020205020404" pitchFamily="49" charset="0"/>
              <a:buChar char="o"/>
            </a:pPr>
            <a:r>
              <a:rPr lang="en-US" dirty="0">
                <a:cs typeface="Arial" panose="020B0604020202020204" pitchFamily="34" charset="0"/>
              </a:rPr>
              <a:t>Some use a steel needle which remains in the subcutaneous tissue</a:t>
            </a:r>
          </a:p>
          <a:p>
            <a:pPr>
              <a:lnSpc>
                <a:spcPct val="90000"/>
              </a:lnSpc>
              <a:buClrTx/>
              <a:buFont typeface="Courier New" panose="02070309020205020404" pitchFamily="49" charset="0"/>
              <a:buChar char="o"/>
            </a:pPr>
            <a:r>
              <a:rPr lang="en-US" dirty="0">
                <a:cs typeface="Arial" panose="020B0604020202020204" pitchFamily="34" charset="0"/>
              </a:rPr>
              <a:t>All infusion sets should be changed every 2- 3 days</a:t>
            </a:r>
          </a:p>
          <a:p>
            <a:pPr lvl="1">
              <a:lnSpc>
                <a:spcPct val="90000"/>
              </a:lnSpc>
              <a:buFont typeface="Courier New" panose="02070309020205020404" pitchFamily="49" charset="0"/>
              <a:buChar char="o"/>
            </a:pPr>
            <a:r>
              <a:rPr lang="en-US" dirty="0">
                <a:cs typeface="Arial" panose="020B0604020202020204" pitchFamily="34" charset="0"/>
              </a:rPr>
              <a:t>Can place a site anywhere give an injection</a:t>
            </a:r>
          </a:p>
          <a:p>
            <a:pPr lvl="1">
              <a:lnSpc>
                <a:spcPct val="90000"/>
              </a:lnSpc>
              <a:buFont typeface="Courier New" panose="02070309020205020404" pitchFamily="49" charset="0"/>
              <a:buChar char="o"/>
            </a:pPr>
            <a:r>
              <a:rPr lang="en-US" dirty="0">
                <a:cs typeface="Arial" panose="020B0604020202020204" pitchFamily="34" charset="0"/>
              </a:rPr>
              <a:t>Site rotation is still KEY!</a:t>
            </a:r>
          </a:p>
          <a:p>
            <a:pPr>
              <a:lnSpc>
                <a:spcPct val="90000"/>
              </a:lnSpc>
              <a:buFont typeface="Courier New" panose="02070309020205020404" pitchFamily="49" charset="0"/>
              <a:buChar char="o"/>
            </a:pPr>
            <a:r>
              <a:rPr lang="en-US" dirty="0">
                <a:cs typeface="Arial" panose="020B0604020202020204" pitchFamily="34" charset="0"/>
              </a:rPr>
              <a:t>Possible to disconnect from pump without removing the site</a:t>
            </a:r>
          </a:p>
          <a:p>
            <a:endParaRPr lang="en-US" dirty="0"/>
          </a:p>
        </p:txBody>
      </p:sp>
    </p:spTree>
    <p:extLst>
      <p:ext uri="{BB962C8B-B14F-4D97-AF65-F5344CB8AC3E}">
        <p14:creationId xmlns:p14="http://schemas.microsoft.com/office/powerpoint/2010/main" val="1654591552"/>
      </p:ext>
    </p:extLst>
  </p:cSld>
  <p:clrMapOvr>
    <a:masterClrMapping/>
  </p:clrMapOvr>
  <p:transition>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ttp://www.medtronicdiabetes.com/res/img/misc/infusion-silhouette-set.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1450" y="130827"/>
            <a:ext cx="3326732" cy="2531526"/>
          </a:xfrm>
          <a:prstGeom prst="rect">
            <a:avLst/>
          </a:prstGeom>
          <a:noFill/>
          <a:extLst>
            <a:ext uri="{909E8E84-426E-40DD-AFC4-6F175D3DCCD1}">
              <a14:hiddenFill xmlns:a14="http://schemas.microsoft.com/office/drawing/2010/main">
                <a:solidFill>
                  <a:srgbClr val="FFFFFF"/>
                </a:solidFill>
              </a14:hiddenFill>
            </a:ext>
          </a:extLst>
        </p:spPr>
      </p:pic>
      <p:pic>
        <p:nvPicPr>
          <p:cNvPr id="26632" name="Picture 8" descr="http://www.advice4diabetes.com/wpimages/wp404b3111_05_06.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944" y="4154761"/>
            <a:ext cx="4714449" cy="2703239"/>
          </a:xfrm>
          <a:prstGeom prst="rect">
            <a:avLst/>
          </a:prstGeom>
          <a:noFill/>
          <a:extLst>
            <a:ext uri="{909E8E84-426E-40DD-AFC4-6F175D3DCCD1}">
              <a14:hiddenFill xmlns:a14="http://schemas.microsoft.com/office/drawing/2010/main">
                <a:solidFill>
                  <a:srgbClr val="FFFFFF"/>
                </a:solidFill>
              </a14:hiddenFill>
            </a:ext>
          </a:extLst>
        </p:spPr>
      </p:pic>
      <p:pic>
        <p:nvPicPr>
          <p:cNvPr id="26638" name="Picture 14" descr="http://www.medicalplasticsindia.com/mpds/2008/july/images/inset4.jp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55522" y="1731487"/>
            <a:ext cx="3396119" cy="225842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C:\Documents and Settings\Frank Laranko\My Documents\My Pictures\diabetes\QuickSet-disco.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5818" y="239079"/>
            <a:ext cx="3062288" cy="2588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MiniMed Quick Set Infusion Set User Guides | Medtronic Diabetes">
            <a:extLst>
              <a:ext uri="{FF2B5EF4-FFF2-40B4-BE49-F238E27FC236}">
                <a16:creationId xmlns:a16="http://schemas.microsoft.com/office/drawing/2014/main" id="{97E5AEB1-3B5E-407A-B200-E241A22844D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77180" y="4154761"/>
            <a:ext cx="3547995" cy="24946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1704679"/>
      </p:ext>
    </p:extLst>
  </p:cSld>
  <p:clrMapOvr>
    <a:masterClrMapping/>
  </p:clrMapOvr>
  <p:transition>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https://www.animascorp.co.uk/images/made/8543dc99f3cb16ab/inset_30_insertion_1400_1024_92.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128" y="77221"/>
            <a:ext cx="4099872" cy="300046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hoosing the Best Infusion Set - Waltzing The Dragon Inc.">
            <a:extLst>
              <a:ext uri="{FF2B5EF4-FFF2-40B4-BE49-F238E27FC236}">
                <a16:creationId xmlns:a16="http://schemas.microsoft.com/office/drawing/2014/main" id="{B505D139-2038-463C-9A62-3CA0088C0C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9910" y="2500301"/>
            <a:ext cx="4152509" cy="27718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https://www.animascorp.co.uk/images/made/8543dc99f3cb16ab/inset_II_cropped_1400_1196_92.jpg">
            <a:hlinkClick r:id="rId5"/>
            <a:extLst>
              <a:ext uri="{FF2B5EF4-FFF2-40B4-BE49-F238E27FC236}">
                <a16:creationId xmlns:a16="http://schemas.microsoft.com/office/drawing/2014/main" id="{2884B071-643F-4AB8-B5C2-A7B6BBB75E4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02782" y="61079"/>
            <a:ext cx="3406951" cy="291072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The MiniMed™ Mio™ Advance infusion set | Medtronic Diabetes">
            <a:extLst>
              <a:ext uri="{FF2B5EF4-FFF2-40B4-BE49-F238E27FC236}">
                <a16:creationId xmlns:a16="http://schemas.microsoft.com/office/drawing/2014/main" id="{2D546055-93C6-4A68-AADD-34381CB8203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08360" y="4602398"/>
            <a:ext cx="3901373" cy="219452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https://www.medtronic-diabetes.com.au/sites/default/files/medtronic-mio-infusion-set-only.jpg">
            <a:hlinkClick r:id="rId8"/>
            <a:extLst>
              <a:ext uri="{FF2B5EF4-FFF2-40B4-BE49-F238E27FC236}">
                <a16:creationId xmlns:a16="http://schemas.microsoft.com/office/drawing/2014/main" id="{2A64F44E-E030-4976-A6FB-50894768A6E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267" y="4774533"/>
            <a:ext cx="3111053" cy="20704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7594702"/>
      </p:ext>
    </p:extLst>
  </p:cSld>
  <p:clrMapOvr>
    <a:masterClrMapping/>
  </p:clrMapOvr>
  <p:transition>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56E344-02C1-0E64-6EFC-804E91645B30}"/>
              </a:ext>
            </a:extLst>
          </p:cNvPr>
          <p:cNvSpPr txBox="1"/>
          <p:nvPr/>
        </p:nvSpPr>
        <p:spPr>
          <a:xfrm>
            <a:off x="1676400" y="749814"/>
            <a:ext cx="7239000" cy="5701561"/>
          </a:xfrm>
          <a:prstGeom prst="rect">
            <a:avLst/>
          </a:prstGeom>
          <a:noFill/>
        </p:spPr>
        <p:txBody>
          <a:bodyPr wrap="square" rtlCol="0">
            <a:spAutoFit/>
          </a:bodyPr>
          <a:lstStyle/>
          <a:p>
            <a:pPr marL="285750" indent="-285750">
              <a:buFont typeface="Arial" panose="020B0604020202020204" pitchFamily="34" charset="0"/>
              <a:buChar char="•"/>
            </a:pPr>
            <a:r>
              <a:rPr lang="en-US" sz="1350" b="1" dirty="0"/>
              <a:t>Requirements for Successful Completion: </a:t>
            </a:r>
            <a:r>
              <a:rPr lang="en-US" sz="1350" dirty="0"/>
              <a:t>P</a:t>
            </a:r>
            <a:r>
              <a:rPr lang="en-US" sz="1350" dirty="0">
                <a:effectLst/>
                <a:ea typeface="Calibri" panose="020F0502020204030204" pitchFamily="34" charset="0"/>
              </a:rPr>
              <a:t>articipants must attend the full activity, complete and submit the program evaluation at the conclusion of the program, and score at least 80% on post test in order to claim CE credit. Your Statement of Credit will be issued upon submission of the evaluation form and successful passing of the post test.</a:t>
            </a:r>
            <a:endParaRPr lang="en-US" sz="1350" dirty="0"/>
          </a:p>
          <a:p>
            <a:pPr marL="285750" indent="-285750">
              <a:buFont typeface="Arial" panose="020B0604020202020204" pitchFamily="34" charset="0"/>
              <a:buChar char="•"/>
            </a:pPr>
            <a:endParaRPr lang="en-US" sz="1350" dirty="0"/>
          </a:p>
          <a:p>
            <a:pPr marL="285750" marR="0" indent="-285750">
              <a:spcBef>
                <a:spcPts val="0"/>
              </a:spcBef>
              <a:spcAft>
                <a:spcPts val="0"/>
              </a:spcAft>
              <a:buFont typeface="Arial" panose="020B0604020202020204" pitchFamily="34" charset="0"/>
              <a:buChar char="•"/>
            </a:pPr>
            <a:r>
              <a:rPr lang="en-US" sz="1350" b="1" dirty="0"/>
              <a:t>Conflict of Interest (COI) and Financial Relationship Disclosures:</a:t>
            </a:r>
            <a:r>
              <a:rPr lang="en-US" sz="1350" dirty="0"/>
              <a:t> </a:t>
            </a:r>
            <a:r>
              <a:rPr lang="en-US" sz="1350" dirty="0">
                <a:effectLst/>
                <a:ea typeface="Calibri" panose="020F0502020204030204" pitchFamily="34" charset="0"/>
                <a:cs typeface="Calibri" panose="020F0502020204030204" pitchFamily="34" charset="0"/>
              </a:rPr>
              <a:t>Relevant disclosures (or lack thereof) among education activity speakers and planners are as follows:</a:t>
            </a:r>
            <a:endParaRPr lang="en-US" sz="1350" dirty="0">
              <a:effectLst/>
              <a:ea typeface="Calibri" panose="020F0502020204030204" pitchFamily="34" charset="0"/>
              <a:cs typeface="Times New Roman" panose="02020603050405020304" pitchFamily="18" charset="0"/>
            </a:endParaRPr>
          </a:p>
          <a:p>
            <a:pPr marL="0" marR="0">
              <a:spcBef>
                <a:spcPts val="0"/>
              </a:spcBef>
              <a:spcAft>
                <a:spcPts val="0"/>
              </a:spcAft>
              <a:tabLst>
                <a:tab pos="-114300" algn="l"/>
                <a:tab pos="228600" algn="l"/>
              </a:tabLst>
            </a:pPr>
            <a:r>
              <a:rPr lang="en-US" sz="1350" b="1" dirty="0">
                <a:effectLst/>
                <a:ea typeface="Calibri" panose="020F0502020204030204" pitchFamily="34" charset="0"/>
                <a:cs typeface="Calibri" panose="020F0502020204030204" pitchFamily="34" charset="0"/>
              </a:rPr>
              <a:t> </a:t>
            </a:r>
            <a:endParaRPr lang="en-US" sz="1350" dirty="0">
              <a:effectLst/>
              <a:ea typeface="Calibri" panose="020F0502020204030204" pitchFamily="34" charset="0"/>
              <a:cs typeface="Times New Roman" panose="02020603050405020304" pitchFamily="18" charset="0"/>
            </a:endParaRPr>
          </a:p>
          <a:p>
            <a:pPr marL="0" marR="0">
              <a:spcBef>
                <a:spcPts val="0"/>
              </a:spcBef>
              <a:spcAft>
                <a:spcPts val="0"/>
              </a:spcAft>
              <a:tabLst>
                <a:tab pos="-114300" algn="l"/>
                <a:tab pos="228600" algn="l"/>
              </a:tabLst>
            </a:pPr>
            <a:r>
              <a:rPr lang="en-US" sz="1350" b="1" dirty="0">
                <a:effectLst/>
                <a:ea typeface="Calibri" panose="020F0502020204030204" pitchFamily="34" charset="0"/>
                <a:cs typeface="Calibri" panose="020F0502020204030204" pitchFamily="34" charset="0"/>
              </a:rPr>
              <a:t>Speaker/Planner disclosures: </a:t>
            </a:r>
            <a:endParaRPr lang="en-US" sz="1350" dirty="0">
              <a:effectLst/>
              <a:ea typeface="Calibri" panose="020F0502020204030204" pitchFamily="34" charset="0"/>
              <a:cs typeface="Times New Roman" panose="02020603050405020304" pitchFamily="18" charset="0"/>
            </a:endParaRPr>
          </a:p>
          <a:p>
            <a:pPr marL="0" marR="0" indent="-347345">
              <a:spcBef>
                <a:spcPts val="0"/>
              </a:spcBef>
              <a:spcAft>
                <a:spcPts val="0"/>
              </a:spcAft>
              <a:tabLst>
                <a:tab pos="-114300" algn="l"/>
                <a:tab pos="228600" algn="l"/>
              </a:tabLst>
            </a:pPr>
            <a:r>
              <a:rPr lang="en-US" sz="1350" dirty="0">
                <a:effectLst/>
                <a:ea typeface="Calibri" panose="020F0502020204030204" pitchFamily="34" charset="0"/>
                <a:cs typeface="Times New Roman" panose="02020603050405020304" pitchFamily="18" charset="0"/>
              </a:rPr>
              <a:t>	Ashley Colnett, BSN, RN, CDCES, CSN – Certified Pump Trainer contracted with Tandem Diabetes</a:t>
            </a:r>
          </a:p>
          <a:p>
            <a:pPr marL="0" marR="0" indent="-347345">
              <a:spcBef>
                <a:spcPts val="0"/>
              </a:spcBef>
              <a:spcAft>
                <a:spcPts val="0"/>
              </a:spcAft>
              <a:tabLst>
                <a:tab pos="-114300" algn="l"/>
                <a:tab pos="228600" algn="l"/>
              </a:tabLst>
            </a:pPr>
            <a:r>
              <a:rPr lang="en-US" sz="1350" dirty="0">
                <a:effectLst/>
                <a:ea typeface="Calibri" panose="020F0502020204030204" pitchFamily="34" charset="0"/>
                <a:cs typeface="Times New Roman" panose="02020603050405020304" pitchFamily="18" charset="0"/>
              </a:rPr>
              <a:t>		</a:t>
            </a:r>
            <a:r>
              <a:rPr lang="en-US" sz="1350" b="1" dirty="0">
                <a:effectLst/>
                <a:ea typeface="Calibri" panose="020F0502020204030204" pitchFamily="34" charset="0"/>
                <a:cs typeface="Calibri" panose="020F0502020204030204" pitchFamily="34" charset="0"/>
              </a:rPr>
              <a:t>  </a:t>
            </a:r>
            <a:endParaRPr lang="en-US" sz="1350" dirty="0">
              <a:effectLst/>
              <a:ea typeface="Calibri" panose="020F0502020204030204" pitchFamily="34" charset="0"/>
              <a:cs typeface="Times New Roman" panose="02020603050405020304" pitchFamily="18" charset="0"/>
            </a:endParaRPr>
          </a:p>
          <a:p>
            <a:pPr marL="0" marR="0">
              <a:spcBef>
                <a:spcPts val="0"/>
              </a:spcBef>
              <a:spcAft>
                <a:spcPts val="0"/>
              </a:spcAft>
            </a:pPr>
            <a:r>
              <a:rPr lang="en-US" sz="1350" b="1" dirty="0">
                <a:effectLst/>
                <a:ea typeface="Calibri" panose="020F0502020204030204" pitchFamily="34" charset="0"/>
                <a:cs typeface="Calibri" panose="020F0502020204030204" pitchFamily="34" charset="0"/>
              </a:rPr>
              <a:t>Disclosure and Mitigation of Relevant Conflicts of Interest: </a:t>
            </a:r>
            <a:r>
              <a:rPr lang="en-US" sz="1350" dirty="0">
                <a:effectLst/>
                <a:ea typeface="Calibri" panose="020F0502020204030204" pitchFamily="34" charset="0"/>
                <a:cs typeface="Calibri" panose="020F0502020204030204" pitchFamily="34" charset="0"/>
              </a:rPr>
              <a:t>All identified relevant conflicts of interest have been mitigated.</a:t>
            </a:r>
            <a:r>
              <a:rPr lang="en-US" sz="1350" b="1" dirty="0">
                <a:effectLst/>
                <a:ea typeface="Calibri" panose="020F0502020204030204" pitchFamily="34" charset="0"/>
                <a:cs typeface="Calibri" panose="020F0502020204030204" pitchFamily="34" charset="0"/>
              </a:rPr>
              <a:t> </a:t>
            </a:r>
          </a:p>
          <a:p>
            <a:pPr marL="0" marR="0">
              <a:spcBef>
                <a:spcPts val="0"/>
              </a:spcBef>
              <a:spcAft>
                <a:spcPts val="0"/>
              </a:spcAft>
            </a:pPr>
            <a:endParaRPr lang="en-US" sz="1350" b="1" dirty="0">
              <a:ea typeface="Calibri" panose="020F0502020204030204" pitchFamily="34" charset="0"/>
              <a:cs typeface="Calibri" panose="020F0502020204030204" pitchFamily="34" charset="0"/>
            </a:endParaRPr>
          </a:p>
          <a:p>
            <a:pPr marL="285750" marR="0" indent="-285750">
              <a:spcBef>
                <a:spcPts val="0"/>
              </a:spcBef>
              <a:spcAft>
                <a:spcPts val="0"/>
              </a:spcAft>
              <a:buFont typeface="Arial" panose="020B0604020202020204" pitchFamily="34" charset="0"/>
              <a:buChar char="•"/>
            </a:pPr>
            <a:r>
              <a:rPr lang="en-US" sz="1350" b="1" dirty="0">
                <a:effectLst/>
                <a:ea typeface="Calibri" panose="020F0502020204030204" pitchFamily="34" charset="0"/>
                <a:cs typeface="Calibri" panose="020F0502020204030204" pitchFamily="34" charset="0"/>
              </a:rPr>
              <a:t>Non-Endorsement of Products: </a:t>
            </a:r>
            <a:r>
              <a:rPr lang="en-US" sz="1350" dirty="0">
                <a:effectLst/>
                <a:ea typeface="Calibri" panose="020F0502020204030204" pitchFamily="34" charset="0"/>
                <a:cs typeface="Calibri" panose="020F0502020204030204" pitchFamily="34" charset="0"/>
              </a:rPr>
              <a:t>Accredited status does not imply endorsement by NJSNA of any commercial products displayed in conjunction with this educational activity</a:t>
            </a:r>
          </a:p>
          <a:p>
            <a:pPr marL="285750" marR="0" indent="-285750">
              <a:spcBef>
                <a:spcPts val="0"/>
              </a:spcBef>
              <a:spcAft>
                <a:spcPts val="0"/>
              </a:spcAft>
              <a:buFont typeface="Arial" panose="020B0604020202020204" pitchFamily="34" charset="0"/>
              <a:buChar char="•"/>
            </a:pPr>
            <a:endParaRPr lang="en-US" sz="1350" b="1" dirty="0">
              <a:effectLst/>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350" b="1" dirty="0"/>
              <a:t>Off-Label Use:</a:t>
            </a:r>
          </a:p>
          <a:p>
            <a:pPr lvl="1"/>
            <a:r>
              <a:rPr lang="en-US" sz="1350" dirty="0"/>
              <a:t>Participants will be notified by speakers to any product used for a purpose other than that for which it was approved by the FDA, or those that are </a:t>
            </a:r>
            <a:r>
              <a:rPr lang="en-US" sz="1350" dirty="0">
                <a:solidFill>
                  <a:srgbClr val="FF0000"/>
                </a:solidFill>
              </a:rPr>
              <a:t>still under investigational use and not yet FDA approved</a:t>
            </a:r>
            <a:r>
              <a:rPr lang="en-US" sz="1350" dirty="0"/>
              <a:t>.</a:t>
            </a:r>
          </a:p>
          <a:p>
            <a:pPr lvl="1"/>
            <a:endParaRPr lang="en-US" sz="1350" dirty="0">
              <a:effectLst/>
              <a:ea typeface="Calibri" panose="020F0502020204030204" pitchFamily="34" charset="0"/>
              <a:cs typeface="Times New Roman" panose="02020603050405020304" pitchFamily="18" charset="0"/>
            </a:endParaRPr>
          </a:p>
          <a:p>
            <a:r>
              <a:rPr lang="en-US" sz="1350" b="1" dirty="0"/>
              <a:t>This nursing continuing professional development activity was approved by New Jersey State Nurses Association, an accredited approver by the American Nurses Credentialing Center’s Commission on Accreditation.</a:t>
            </a:r>
            <a:endParaRPr lang="en-US" sz="1350" b="1" dirty="0">
              <a:effectLst/>
              <a:ea typeface="Calibri" panose="020F0502020204030204" pitchFamily="34" charset="0"/>
              <a:cs typeface="Times New Roman" panose="02020603050405020304" pitchFamily="18" charset="0"/>
            </a:endParaRPr>
          </a:p>
        </p:txBody>
      </p:sp>
      <p:sp>
        <p:nvSpPr>
          <p:cNvPr id="3" name="Title 3">
            <a:extLst>
              <a:ext uri="{FF2B5EF4-FFF2-40B4-BE49-F238E27FC236}">
                <a16:creationId xmlns:a16="http://schemas.microsoft.com/office/drawing/2014/main" id="{2AC522E3-01A1-065A-3D10-7EC0674E70B5}"/>
              </a:ext>
            </a:extLst>
          </p:cNvPr>
          <p:cNvSpPr txBox="1">
            <a:spLocks/>
          </p:cNvSpPr>
          <p:nvPr/>
        </p:nvSpPr>
        <p:spPr>
          <a:xfrm>
            <a:off x="2476500" y="210597"/>
            <a:ext cx="5791200" cy="561915"/>
          </a:xfrm>
          <a:prstGeom prst="rect">
            <a:avLst/>
          </a:prstGeom>
        </p:spPr>
        <p:txBody>
          <a:bodyPr/>
          <a:lstStyle>
            <a:lvl1pPr algn="l" rtl="0" eaLnBrk="1" fontAlgn="base" hangingPunct="1">
              <a:spcBef>
                <a:spcPct val="0"/>
              </a:spcBef>
              <a:spcAft>
                <a:spcPct val="0"/>
              </a:spcAft>
              <a:defRPr sz="3200" b="1">
                <a:solidFill>
                  <a:srgbClr val="006666"/>
                </a:solidFill>
                <a:latin typeface="+mj-lt"/>
                <a:ea typeface="+mj-ea"/>
                <a:cs typeface="+mj-cs"/>
              </a:defRPr>
            </a:lvl1pPr>
            <a:lvl2pPr algn="l" rtl="0" eaLnBrk="1" fontAlgn="base" hangingPunct="1">
              <a:spcBef>
                <a:spcPct val="0"/>
              </a:spcBef>
              <a:spcAft>
                <a:spcPct val="0"/>
              </a:spcAft>
              <a:defRPr sz="3200" b="1">
                <a:solidFill>
                  <a:srgbClr val="006666"/>
                </a:solidFill>
                <a:latin typeface="Tahoma" pitchFamily="34" charset="0"/>
              </a:defRPr>
            </a:lvl2pPr>
            <a:lvl3pPr algn="l" rtl="0" eaLnBrk="1" fontAlgn="base" hangingPunct="1">
              <a:spcBef>
                <a:spcPct val="0"/>
              </a:spcBef>
              <a:spcAft>
                <a:spcPct val="0"/>
              </a:spcAft>
              <a:defRPr sz="3200" b="1">
                <a:solidFill>
                  <a:srgbClr val="006666"/>
                </a:solidFill>
                <a:latin typeface="Tahoma" pitchFamily="34" charset="0"/>
              </a:defRPr>
            </a:lvl3pPr>
            <a:lvl4pPr algn="l" rtl="0" eaLnBrk="1" fontAlgn="base" hangingPunct="1">
              <a:spcBef>
                <a:spcPct val="0"/>
              </a:spcBef>
              <a:spcAft>
                <a:spcPct val="0"/>
              </a:spcAft>
              <a:defRPr sz="3200" b="1">
                <a:solidFill>
                  <a:srgbClr val="006666"/>
                </a:solidFill>
                <a:latin typeface="Tahoma" pitchFamily="34" charset="0"/>
              </a:defRPr>
            </a:lvl4pPr>
            <a:lvl5pPr algn="l" rtl="0" eaLnBrk="1" fontAlgn="base" hangingPunct="1">
              <a:spcBef>
                <a:spcPct val="0"/>
              </a:spcBef>
              <a:spcAft>
                <a:spcPct val="0"/>
              </a:spcAft>
              <a:defRPr sz="3200" b="1">
                <a:solidFill>
                  <a:srgbClr val="006666"/>
                </a:solidFill>
                <a:latin typeface="Tahoma" pitchFamily="34" charset="0"/>
              </a:defRPr>
            </a:lvl5pPr>
            <a:lvl6pPr marL="457200" algn="l" rtl="0" eaLnBrk="1" fontAlgn="base" hangingPunct="1">
              <a:spcBef>
                <a:spcPct val="0"/>
              </a:spcBef>
              <a:spcAft>
                <a:spcPct val="0"/>
              </a:spcAft>
              <a:defRPr sz="3200" b="1">
                <a:solidFill>
                  <a:srgbClr val="006666"/>
                </a:solidFill>
                <a:latin typeface="Tahoma" pitchFamily="34" charset="0"/>
              </a:defRPr>
            </a:lvl6pPr>
            <a:lvl7pPr marL="914400" algn="l" rtl="0" eaLnBrk="1" fontAlgn="base" hangingPunct="1">
              <a:spcBef>
                <a:spcPct val="0"/>
              </a:spcBef>
              <a:spcAft>
                <a:spcPct val="0"/>
              </a:spcAft>
              <a:defRPr sz="3200" b="1">
                <a:solidFill>
                  <a:srgbClr val="006666"/>
                </a:solidFill>
                <a:latin typeface="Tahoma" pitchFamily="34" charset="0"/>
              </a:defRPr>
            </a:lvl7pPr>
            <a:lvl8pPr marL="1371600" algn="l" rtl="0" eaLnBrk="1" fontAlgn="base" hangingPunct="1">
              <a:spcBef>
                <a:spcPct val="0"/>
              </a:spcBef>
              <a:spcAft>
                <a:spcPct val="0"/>
              </a:spcAft>
              <a:defRPr sz="3200" b="1">
                <a:solidFill>
                  <a:srgbClr val="006666"/>
                </a:solidFill>
                <a:latin typeface="Tahoma" pitchFamily="34" charset="0"/>
              </a:defRPr>
            </a:lvl8pPr>
            <a:lvl9pPr marL="1828800" algn="l" rtl="0" eaLnBrk="1" fontAlgn="base" hangingPunct="1">
              <a:spcBef>
                <a:spcPct val="0"/>
              </a:spcBef>
              <a:spcAft>
                <a:spcPct val="0"/>
              </a:spcAft>
              <a:defRPr sz="3200" b="1">
                <a:solidFill>
                  <a:srgbClr val="006666"/>
                </a:solidFill>
                <a:latin typeface="Tahoma" pitchFamily="34" charset="0"/>
              </a:defRPr>
            </a:lvl9pPr>
          </a:lstStyle>
          <a:p>
            <a:pPr algn="ctr"/>
            <a:r>
              <a:rPr lang="en-US" sz="2800" kern="0" dirty="0"/>
              <a:t>Disclosures to Participants</a:t>
            </a:r>
          </a:p>
        </p:txBody>
      </p:sp>
    </p:spTree>
    <p:extLst>
      <p:ext uri="{BB962C8B-B14F-4D97-AF65-F5344CB8AC3E}">
        <p14:creationId xmlns:p14="http://schemas.microsoft.com/office/powerpoint/2010/main" val="3475091484"/>
      </p:ext>
    </p:extLst>
  </p:cSld>
  <p:clrMapOvr>
    <a:masterClrMapping/>
  </p:clrMapOvr>
  <p:transition>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2" descr="http://i.ytimg.com/vi/BMkkmJ0BpnA/hqdefault.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1" y="76200"/>
            <a:ext cx="3047999" cy="2286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http://i.ytimg.com/vi/s1xkdPP-_OM/0.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5277" y="3913946"/>
            <a:ext cx="3766298" cy="282472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http://www.tudiabetes.org/forum/uploads/default/34043/18beb04ec7b0c4c9.jpg">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2425" y="2667000"/>
            <a:ext cx="3181910" cy="4168302"/>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Choosing the Best Infusion Set - Waltzing The Dragon Inc.">
            <a:extLst>
              <a:ext uri="{FF2B5EF4-FFF2-40B4-BE49-F238E27FC236}">
                <a16:creationId xmlns:a16="http://schemas.microsoft.com/office/drawing/2014/main" id="{8D3D0B99-65D8-470D-8AC8-5F2B8067237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88856" y="70913"/>
            <a:ext cx="4512380" cy="301201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OmniPod DASH Pods - Pack of 5 | Total Diabetes Supply">
            <a:extLst>
              <a:ext uri="{FF2B5EF4-FFF2-40B4-BE49-F238E27FC236}">
                <a16:creationId xmlns:a16="http://schemas.microsoft.com/office/drawing/2014/main" id="{C396113A-1DB1-46FD-ADA6-C23631B9512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48887" y="2552543"/>
            <a:ext cx="2229412" cy="2229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8826670"/>
      </p:ext>
    </p:extLst>
  </p:cSld>
  <p:clrMapOvr>
    <a:masterClrMapping/>
  </p:clrMapOvr>
  <p:transition>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CB991A3-7690-54A2-5C17-C5B74AF4B3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025245" y="2865068"/>
            <a:ext cx="4524441" cy="3393331"/>
          </a:xfrm>
          <a:prstGeom prst="rect">
            <a:avLst/>
          </a:prstGeom>
        </p:spPr>
      </p:pic>
      <p:pic>
        <p:nvPicPr>
          <p:cNvPr id="6" name="Picture 5">
            <a:extLst>
              <a:ext uri="{FF2B5EF4-FFF2-40B4-BE49-F238E27FC236}">
                <a16:creationId xmlns:a16="http://schemas.microsoft.com/office/drawing/2014/main" id="{ED008E83-D41E-9706-6348-C78541EA00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668" y="34046"/>
            <a:ext cx="3393332" cy="5169961"/>
          </a:xfrm>
          <a:prstGeom prst="rect">
            <a:avLst/>
          </a:prstGeom>
        </p:spPr>
      </p:pic>
      <p:sp>
        <p:nvSpPr>
          <p:cNvPr id="12" name="Content Placeholder 2">
            <a:extLst>
              <a:ext uri="{FF2B5EF4-FFF2-40B4-BE49-F238E27FC236}">
                <a16:creationId xmlns:a16="http://schemas.microsoft.com/office/drawing/2014/main" id="{721327D8-4F5B-6E48-8F8C-FA94F972C055}"/>
              </a:ext>
            </a:extLst>
          </p:cNvPr>
          <p:cNvSpPr>
            <a:spLocks noGrp="1"/>
          </p:cNvSpPr>
          <p:nvPr>
            <p:ph idx="1"/>
          </p:nvPr>
        </p:nvSpPr>
        <p:spPr>
          <a:xfrm>
            <a:off x="5692302" y="681187"/>
            <a:ext cx="3393332" cy="4524441"/>
          </a:xfrm>
        </p:spPr>
        <p:txBody>
          <a:bodyPr/>
          <a:lstStyle/>
          <a:p>
            <a:pPr marL="82153" indent="0" algn="ctr">
              <a:buNone/>
            </a:pPr>
            <a:r>
              <a:rPr lang="en-US" sz="3400" b="1" dirty="0">
                <a:cs typeface="Arial" panose="020B0604020202020204" pitchFamily="34" charset="0"/>
              </a:rPr>
              <a:t>INFUSION SET PROBLEMS ARE THE #1 CAUSE OF UNEXPLAINED HIGH BLOOD SUGARS IN PUMPERS</a:t>
            </a:r>
          </a:p>
        </p:txBody>
      </p:sp>
    </p:spTree>
    <p:extLst>
      <p:ext uri="{BB962C8B-B14F-4D97-AF65-F5344CB8AC3E}">
        <p14:creationId xmlns:p14="http://schemas.microsoft.com/office/powerpoint/2010/main" val="21375270"/>
      </p:ext>
    </p:extLst>
  </p:cSld>
  <p:clrMapOvr>
    <a:masterClrMapping/>
  </p:clrMapOvr>
  <p:transition>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1752600" y="152400"/>
            <a:ext cx="7010400" cy="838200"/>
          </a:xfrm>
        </p:spPr>
        <p:txBody>
          <a:bodyPr>
            <a:normAutofit/>
          </a:bodyPr>
          <a:lstStyle/>
          <a:p>
            <a:pPr fontAlgn="auto">
              <a:spcAft>
                <a:spcPts val="0"/>
              </a:spcAft>
              <a:defRPr/>
            </a:pPr>
            <a:r>
              <a:rPr lang="en-US" dirty="0"/>
              <a:t>Unexplained High Blood Glucose</a:t>
            </a:r>
          </a:p>
        </p:txBody>
      </p:sp>
      <p:sp>
        <p:nvSpPr>
          <p:cNvPr id="102402" name="Rectangle 3"/>
          <p:cNvSpPr>
            <a:spLocks noGrp="1" noChangeArrowheads="1"/>
          </p:cNvSpPr>
          <p:nvPr>
            <p:ph idx="1"/>
          </p:nvPr>
        </p:nvSpPr>
        <p:spPr>
          <a:xfrm>
            <a:off x="1600200" y="1143000"/>
            <a:ext cx="7162800" cy="5410200"/>
          </a:xfrm>
        </p:spPr>
        <p:txBody>
          <a:bodyPr/>
          <a:lstStyle/>
          <a:p>
            <a:pPr>
              <a:lnSpc>
                <a:spcPct val="90000"/>
              </a:lnSpc>
              <a:buClrTx/>
              <a:buFont typeface="Courier New" panose="02070309020205020404" pitchFamily="49" charset="0"/>
              <a:buChar char="o"/>
            </a:pPr>
            <a:r>
              <a:rPr lang="en-US" sz="2200" dirty="0">
                <a:latin typeface="Arial" panose="020B0604020202020204" pitchFamily="34" charset="0"/>
                <a:cs typeface="Arial" panose="020B0604020202020204" pitchFamily="34" charset="0"/>
              </a:rPr>
              <a:t>If there is an </a:t>
            </a:r>
            <a:r>
              <a:rPr lang="en-US" sz="2200" b="1" dirty="0">
                <a:latin typeface="Arial" panose="020B0604020202020204" pitchFamily="34" charset="0"/>
                <a:cs typeface="Arial" panose="020B0604020202020204" pitchFamily="34" charset="0"/>
              </a:rPr>
              <a:t>unexplained</a:t>
            </a:r>
            <a:r>
              <a:rPr lang="en-US" sz="2200" dirty="0">
                <a:latin typeface="Arial" panose="020B0604020202020204" pitchFamily="34" charset="0"/>
                <a:cs typeface="Arial" panose="020B0604020202020204" pitchFamily="34" charset="0"/>
              </a:rPr>
              <a:t> high blood glucose, above 250-300, </a:t>
            </a:r>
            <a:r>
              <a:rPr lang="en-US" sz="2200" u="sng" dirty="0">
                <a:latin typeface="Arial" panose="020B0604020202020204" pitchFamily="34" charset="0"/>
                <a:cs typeface="Arial" panose="020B0604020202020204" pitchFamily="34" charset="0"/>
              </a:rPr>
              <a:t>ketones should be checked</a:t>
            </a:r>
          </a:p>
          <a:p>
            <a:pPr>
              <a:lnSpc>
                <a:spcPct val="90000"/>
              </a:lnSpc>
              <a:buClrTx/>
              <a:buFont typeface="Courier New" panose="02070309020205020404" pitchFamily="49" charset="0"/>
              <a:buChar char="o"/>
            </a:pPr>
            <a:r>
              <a:rPr lang="en-US" sz="2200" dirty="0">
                <a:latin typeface="Arial" panose="020B0604020202020204" pitchFamily="34" charset="0"/>
                <a:cs typeface="Arial" panose="020B0604020202020204" pitchFamily="34" charset="0"/>
              </a:rPr>
              <a:t>If negative ketones, a correction bolus should be given via the pump</a:t>
            </a:r>
          </a:p>
          <a:p>
            <a:pPr lvl="1">
              <a:lnSpc>
                <a:spcPct val="90000"/>
              </a:lnSpc>
              <a:buClrTx/>
              <a:buFont typeface="Courier New" panose="02070309020205020404" pitchFamily="49" charset="0"/>
              <a:buChar char="o"/>
            </a:pPr>
            <a:r>
              <a:rPr lang="en-US" dirty="0">
                <a:latin typeface="Arial" panose="020B0604020202020204" pitchFamily="34" charset="0"/>
                <a:cs typeface="Arial" panose="020B0604020202020204" pitchFamily="34" charset="0"/>
              </a:rPr>
              <a:t>The blood glucose should be rechecked in 2 hours (goal: 20% reduction)</a:t>
            </a:r>
          </a:p>
          <a:p>
            <a:pPr lvl="1">
              <a:lnSpc>
                <a:spcPct val="90000"/>
              </a:lnSpc>
              <a:buClrTx/>
              <a:buFont typeface="Courier New" panose="02070309020205020404" pitchFamily="49" charset="0"/>
              <a:buChar char="o"/>
            </a:pPr>
            <a:r>
              <a:rPr lang="en-US" dirty="0">
                <a:latin typeface="Arial" panose="020B0604020202020204" pitchFamily="34" charset="0"/>
                <a:cs typeface="Arial" panose="020B0604020202020204" pitchFamily="34" charset="0"/>
              </a:rPr>
              <a:t>If the blood glucose has not decreased, or has increased, repeat the correction bolus </a:t>
            </a:r>
            <a:r>
              <a:rPr lang="en-US" b="1" dirty="0">
                <a:latin typeface="Arial" panose="020B0604020202020204" pitchFamily="34" charset="0"/>
                <a:cs typeface="Arial" panose="020B0604020202020204" pitchFamily="34" charset="0"/>
              </a:rPr>
              <a:t>by injection</a:t>
            </a:r>
            <a:r>
              <a:rPr lang="en-US" dirty="0">
                <a:latin typeface="Arial" panose="020B0604020202020204" pitchFamily="34" charset="0"/>
                <a:cs typeface="Arial" panose="020B0604020202020204" pitchFamily="34" charset="0"/>
              </a:rPr>
              <a:t>, </a:t>
            </a:r>
            <a:r>
              <a:rPr lang="en-US" u="sng" dirty="0">
                <a:latin typeface="Arial" panose="020B0604020202020204" pitchFamily="34" charset="0"/>
                <a:cs typeface="Arial" panose="020B0604020202020204" pitchFamily="34" charset="0"/>
              </a:rPr>
              <a:t>change the infusion set </a:t>
            </a:r>
          </a:p>
          <a:p>
            <a:pPr>
              <a:lnSpc>
                <a:spcPct val="90000"/>
              </a:lnSpc>
              <a:buFont typeface="Courier New" panose="02070309020205020404" pitchFamily="49" charset="0"/>
              <a:buChar char="o"/>
            </a:pPr>
            <a:r>
              <a:rPr lang="en-US" sz="2200" dirty="0">
                <a:latin typeface="Arial" panose="020B0604020202020204" pitchFamily="34" charset="0"/>
                <a:cs typeface="Arial" panose="020B0604020202020204" pitchFamily="34" charset="0"/>
              </a:rPr>
              <a:t>If positive ketones, give a correction </a:t>
            </a:r>
            <a:r>
              <a:rPr lang="en-US" sz="2200" u="sng" dirty="0">
                <a:latin typeface="Arial" panose="020B0604020202020204" pitchFamily="34" charset="0"/>
                <a:cs typeface="Arial" panose="020B0604020202020204" pitchFamily="34" charset="0"/>
              </a:rPr>
              <a:t>by injection</a:t>
            </a:r>
            <a:r>
              <a:rPr lang="en-US" sz="2200" dirty="0">
                <a:latin typeface="Arial" panose="020B0604020202020204" pitchFamily="34" charset="0"/>
                <a:cs typeface="Arial" panose="020B0604020202020204" pitchFamily="34" charset="0"/>
              </a:rPr>
              <a:t> immediately (usually higher dose—follow DMMP)</a:t>
            </a:r>
          </a:p>
          <a:p>
            <a:pPr lvl="1">
              <a:lnSpc>
                <a:spcPct val="90000"/>
              </a:lnSpc>
              <a:buClrTx/>
              <a:buFont typeface="Courier New" panose="02070309020205020404" pitchFamily="49" charset="0"/>
              <a:buChar char="o"/>
            </a:pPr>
            <a:r>
              <a:rPr lang="en-US" dirty="0">
                <a:latin typeface="Arial" panose="020B0604020202020204" pitchFamily="34" charset="0"/>
                <a:cs typeface="Arial" panose="020B0604020202020204" pitchFamily="34" charset="0"/>
              </a:rPr>
              <a:t>Change infusion set and continue to monitor—recheck BG and ketones q 2 hours</a:t>
            </a:r>
          </a:p>
          <a:p>
            <a:pPr lvl="1">
              <a:lnSpc>
                <a:spcPct val="90000"/>
              </a:lnSpc>
              <a:buClrTx/>
              <a:buFont typeface="Courier New" panose="02070309020205020404" pitchFamily="49" charset="0"/>
              <a:buChar char="o"/>
            </a:pPr>
            <a:r>
              <a:rPr lang="en-US" dirty="0">
                <a:latin typeface="Arial" panose="020B0604020202020204" pitchFamily="34" charset="0"/>
                <a:cs typeface="Arial" panose="020B0604020202020204" pitchFamily="34" charset="0"/>
              </a:rPr>
              <a:t>Goal for 20% reduction BG and ketones decreasing</a:t>
            </a:r>
          </a:p>
          <a:p>
            <a:pPr>
              <a:lnSpc>
                <a:spcPct val="90000"/>
              </a:lnSpc>
              <a:buFont typeface="Courier New" panose="02070309020205020404" pitchFamily="49" charset="0"/>
              <a:buChar char="o"/>
            </a:pPr>
            <a:r>
              <a:rPr lang="en-US" b="1" dirty="0">
                <a:latin typeface="Arial" panose="020B0604020202020204" pitchFamily="34" charset="0"/>
                <a:cs typeface="Arial" panose="020B0604020202020204" pitchFamily="34" charset="0"/>
              </a:rPr>
              <a:t>“When in doubt, change it out”</a:t>
            </a:r>
          </a:p>
        </p:txBody>
      </p:sp>
    </p:spTree>
    <p:extLst>
      <p:ext uri="{BB962C8B-B14F-4D97-AF65-F5344CB8AC3E}">
        <p14:creationId xmlns:p14="http://schemas.microsoft.com/office/powerpoint/2010/main" val="590793392"/>
      </p:ext>
    </p:extLst>
  </p:cSld>
  <p:clrMapOvr>
    <a:masterClrMapping/>
  </p:clrMapOvr>
  <p:transition>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4A215F-78AC-4A2B-8B3B-B27253819C87}"/>
              </a:ext>
            </a:extLst>
          </p:cNvPr>
          <p:cNvPicPr>
            <a:picLocks noChangeAspect="1"/>
          </p:cNvPicPr>
          <p:nvPr/>
        </p:nvPicPr>
        <p:blipFill>
          <a:blip r:embed="rId2"/>
          <a:stretch>
            <a:fillRect/>
          </a:stretch>
        </p:blipFill>
        <p:spPr>
          <a:xfrm>
            <a:off x="89484" y="152400"/>
            <a:ext cx="8965032" cy="6553200"/>
          </a:xfrm>
          <a:prstGeom prst="rect">
            <a:avLst/>
          </a:prstGeom>
        </p:spPr>
      </p:pic>
    </p:spTree>
    <p:extLst>
      <p:ext uri="{BB962C8B-B14F-4D97-AF65-F5344CB8AC3E}">
        <p14:creationId xmlns:p14="http://schemas.microsoft.com/office/powerpoint/2010/main" val="2412594874"/>
      </p:ext>
    </p:extLst>
  </p:cSld>
  <p:clrMapOvr>
    <a:masterClrMapping/>
  </p:clrMapOvr>
  <p:transition>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pPr algn="ctr" fontAlgn="auto">
              <a:spcAft>
                <a:spcPts val="0"/>
              </a:spcAft>
              <a:defRPr/>
            </a:pPr>
            <a:r>
              <a:rPr lang="en-US" dirty="0"/>
              <a:t>School Pump Supplies</a:t>
            </a:r>
          </a:p>
        </p:txBody>
      </p:sp>
      <p:sp>
        <p:nvSpPr>
          <p:cNvPr id="106498" name="Rectangle 3"/>
          <p:cNvSpPr>
            <a:spLocks noGrp="1" noChangeArrowheads="1"/>
          </p:cNvSpPr>
          <p:nvPr>
            <p:ph idx="1"/>
          </p:nvPr>
        </p:nvSpPr>
        <p:spPr>
          <a:xfrm>
            <a:off x="1752600" y="1395412"/>
            <a:ext cx="7010400" cy="4929187"/>
          </a:xfrm>
        </p:spPr>
        <p:txBody>
          <a:bodyPr>
            <a:normAutofit/>
          </a:bodyPr>
          <a:lstStyle/>
          <a:p>
            <a:pPr>
              <a:buClrTx/>
              <a:buFont typeface="Courier New" panose="02070309020205020404" pitchFamily="49" charset="0"/>
              <a:buChar char="o"/>
            </a:pPr>
            <a:r>
              <a:rPr lang="en-US" dirty="0">
                <a:cs typeface="Arial" panose="020B0604020202020204" pitchFamily="34" charset="0"/>
              </a:rPr>
              <a:t>Vial of insulin </a:t>
            </a:r>
          </a:p>
          <a:p>
            <a:pPr>
              <a:buClrTx/>
              <a:buFont typeface="Courier New" panose="02070309020205020404" pitchFamily="49" charset="0"/>
              <a:buChar char="o"/>
            </a:pPr>
            <a:r>
              <a:rPr lang="en-US" dirty="0">
                <a:cs typeface="Arial" panose="020B0604020202020204" pitchFamily="34" charset="0"/>
              </a:rPr>
              <a:t>2 reservoirs/cartridges –  if nurse/student trained on proper insertion technique</a:t>
            </a:r>
          </a:p>
          <a:p>
            <a:pPr>
              <a:buClrTx/>
              <a:buFont typeface="Courier New" panose="02070309020205020404" pitchFamily="49" charset="0"/>
              <a:buChar char="o"/>
            </a:pPr>
            <a:r>
              <a:rPr lang="en-US" dirty="0">
                <a:cs typeface="Arial" panose="020B0604020202020204" pitchFamily="34" charset="0"/>
              </a:rPr>
              <a:t>2 infusion sets/pods - if nurse/student trained on proper insertion technique</a:t>
            </a:r>
          </a:p>
          <a:p>
            <a:pPr marL="342900" lvl="1" indent="-342900">
              <a:spcBef>
                <a:spcPts val="400"/>
              </a:spcBef>
              <a:buSzPct val="68000"/>
              <a:buFont typeface="Courier New" panose="02070309020205020404" pitchFamily="49" charset="0"/>
              <a:buChar char="o"/>
            </a:pPr>
            <a:r>
              <a:rPr lang="en-US" sz="2400" i="0" dirty="0">
                <a:cs typeface="Arial" panose="020B0604020202020204" pitchFamily="34" charset="0"/>
              </a:rPr>
              <a:t>Inserter (if available)</a:t>
            </a:r>
          </a:p>
          <a:p>
            <a:pPr marL="342900" lvl="1" indent="-342900">
              <a:spcBef>
                <a:spcPts val="400"/>
              </a:spcBef>
              <a:buSzPct val="68000"/>
              <a:buFont typeface="Courier New" panose="02070309020205020404" pitchFamily="49" charset="0"/>
              <a:buChar char="o"/>
            </a:pPr>
            <a:r>
              <a:rPr lang="en-US" sz="2400" i="0" dirty="0">
                <a:cs typeface="Arial" panose="020B0604020202020204" pitchFamily="34" charset="0"/>
              </a:rPr>
              <a:t>Batteries/charger</a:t>
            </a:r>
          </a:p>
          <a:p>
            <a:pPr>
              <a:buFont typeface="Courier New" panose="02070309020205020404" pitchFamily="49" charset="0"/>
              <a:buChar char="o"/>
            </a:pPr>
            <a:r>
              <a:rPr lang="en-US" dirty="0">
                <a:cs typeface="Arial" panose="020B0604020202020204" pitchFamily="34" charset="0"/>
              </a:rPr>
              <a:t>Syringes for emergency</a:t>
            </a:r>
          </a:p>
          <a:p>
            <a:pPr>
              <a:buClrTx/>
              <a:buFont typeface="Courier New" panose="02070309020205020404" pitchFamily="49" charset="0"/>
              <a:buChar char="o"/>
            </a:pPr>
            <a:r>
              <a:rPr lang="en-US" dirty="0">
                <a:cs typeface="Arial" panose="020B0604020202020204" pitchFamily="34" charset="0"/>
              </a:rPr>
              <a:t>Extra dressings (if applicable)</a:t>
            </a:r>
          </a:p>
          <a:p>
            <a:pPr>
              <a:buFont typeface="Courier New" panose="02070309020205020404" pitchFamily="49" charset="0"/>
              <a:buChar char="o"/>
            </a:pPr>
            <a:r>
              <a:rPr lang="en-US" altLang="en-US" dirty="0"/>
              <a:t>Optional – insulin pen with needles</a:t>
            </a:r>
            <a:endParaRPr lang="en-US" dirty="0">
              <a:cs typeface="Arial" panose="020B0604020202020204" pitchFamily="34" charset="0"/>
            </a:endParaRPr>
          </a:p>
          <a:p>
            <a:pPr>
              <a:buFont typeface="Arial" panose="020B0604020202020204" pitchFamily="34" charset="0"/>
              <a:buChar char="•"/>
            </a:pPr>
            <a:endParaRPr lang="en-US" dirty="0"/>
          </a:p>
        </p:txBody>
      </p:sp>
    </p:spTree>
    <p:extLst>
      <p:ext uri="{BB962C8B-B14F-4D97-AF65-F5344CB8AC3E}">
        <p14:creationId xmlns:p14="http://schemas.microsoft.com/office/powerpoint/2010/main" val="3332016455"/>
      </p:ext>
    </p:extLst>
  </p:cSld>
  <p:clrMapOvr>
    <a:masterClrMapping/>
  </p:clrMapOvr>
  <p:transition>
    <p:fade thruBlk="1"/>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52400"/>
            <a:ext cx="7467600" cy="838200"/>
          </a:xfrm>
        </p:spPr>
        <p:txBody>
          <a:bodyPr/>
          <a:lstStyle/>
          <a:p>
            <a:pPr algn="ctr"/>
            <a:r>
              <a:rPr lang="en-US" dirty="0"/>
              <a:t>What School Nurses Need to Know</a:t>
            </a:r>
          </a:p>
        </p:txBody>
      </p:sp>
      <p:sp>
        <p:nvSpPr>
          <p:cNvPr id="3" name="Content Placeholder 2"/>
          <p:cNvSpPr>
            <a:spLocks noGrp="1"/>
          </p:cNvSpPr>
          <p:nvPr>
            <p:ph idx="1"/>
          </p:nvPr>
        </p:nvSpPr>
        <p:spPr>
          <a:xfrm>
            <a:off x="1752600" y="914400"/>
            <a:ext cx="7010400" cy="5638800"/>
          </a:xfrm>
        </p:spPr>
        <p:txBody>
          <a:bodyPr/>
          <a:lstStyle/>
          <a:p>
            <a:pPr>
              <a:buFont typeface="Courier New" panose="02070309020205020404" pitchFamily="49" charset="0"/>
              <a:buChar char="o"/>
            </a:pPr>
            <a:r>
              <a:rPr lang="en-US" sz="1800" dirty="0"/>
              <a:t>Risk for DKA</a:t>
            </a:r>
          </a:p>
          <a:p>
            <a:pPr>
              <a:buFont typeface="Courier New" panose="02070309020205020404" pitchFamily="49" charset="0"/>
              <a:buChar char="o"/>
            </a:pPr>
            <a:r>
              <a:rPr lang="en-US" sz="1800" dirty="0"/>
              <a:t>Unexplained high BG? </a:t>
            </a:r>
            <a:r>
              <a:rPr lang="en-US" sz="1800" b="1" dirty="0"/>
              <a:t>THINK BAD SITE</a:t>
            </a:r>
          </a:p>
          <a:p>
            <a:pPr>
              <a:buFont typeface="Courier New" panose="02070309020205020404" pitchFamily="49" charset="0"/>
              <a:buChar char="o"/>
            </a:pPr>
            <a:r>
              <a:rPr lang="en-US" sz="1800" dirty="0"/>
              <a:t>Should not be off pump for more than 1-2 hours at a time</a:t>
            </a:r>
          </a:p>
          <a:p>
            <a:pPr lvl="1">
              <a:buFont typeface="Courier New" panose="02070309020205020404" pitchFamily="49" charset="0"/>
              <a:buChar char="o"/>
            </a:pPr>
            <a:r>
              <a:rPr lang="en-US" sz="1800" dirty="0"/>
              <a:t>Can disconnect without removing site</a:t>
            </a:r>
          </a:p>
          <a:p>
            <a:pPr>
              <a:buFont typeface="Courier New" panose="02070309020205020404" pitchFamily="49" charset="0"/>
              <a:buChar char="o"/>
            </a:pPr>
            <a:r>
              <a:rPr lang="en-US" sz="1800" dirty="0"/>
              <a:t>NOT waterproof, only </a:t>
            </a:r>
            <a:r>
              <a:rPr lang="en-US" sz="1800" i="1" dirty="0"/>
              <a:t>water resistant</a:t>
            </a:r>
          </a:p>
          <a:p>
            <a:pPr>
              <a:buFont typeface="Courier New" panose="02070309020205020404" pitchFamily="49" charset="0"/>
              <a:buChar char="o"/>
            </a:pPr>
            <a:r>
              <a:rPr lang="en-US" sz="1800" dirty="0"/>
              <a:t>Have extra pump supplies at school</a:t>
            </a:r>
          </a:p>
          <a:p>
            <a:pPr lvl="1">
              <a:buFont typeface="Courier New" panose="02070309020205020404" pitchFamily="49" charset="0"/>
              <a:buChar char="o"/>
            </a:pPr>
            <a:r>
              <a:rPr lang="en-US" sz="1800" dirty="0"/>
              <a:t>Infusion sets, reservoirs/cartridges/pods, batteries, insulin, syringes</a:t>
            </a:r>
          </a:p>
          <a:p>
            <a:pPr>
              <a:buFont typeface="Courier New" panose="02070309020205020404" pitchFamily="49" charset="0"/>
              <a:buChar char="o"/>
            </a:pPr>
            <a:r>
              <a:rPr lang="en-US" sz="1800" dirty="0"/>
              <a:t>Back up insulin in case of pump failure</a:t>
            </a:r>
          </a:p>
          <a:p>
            <a:pPr lvl="1">
              <a:buFont typeface="Courier New" panose="02070309020205020404" pitchFamily="49" charset="0"/>
              <a:buChar char="o"/>
            </a:pPr>
            <a:r>
              <a:rPr lang="en-US" sz="1800" dirty="0"/>
              <a:t>Long-acting and Novolog/Humalog</a:t>
            </a:r>
          </a:p>
          <a:p>
            <a:pPr>
              <a:buFont typeface="Courier New" panose="02070309020205020404" pitchFamily="49" charset="0"/>
              <a:buChar char="o"/>
            </a:pPr>
            <a:r>
              <a:rPr lang="en-US" sz="1800" dirty="0"/>
              <a:t>Call # in/on all pumps with Customer Service 24/7</a:t>
            </a:r>
          </a:p>
          <a:p>
            <a:pPr>
              <a:buFont typeface="Courier New" panose="02070309020205020404" pitchFamily="49" charset="0"/>
              <a:buChar char="o"/>
            </a:pPr>
            <a:r>
              <a:rPr lang="en-US" sz="1800" dirty="0"/>
              <a:t>All pumps have history screens, can recall all boluses, </a:t>
            </a:r>
            <a:r>
              <a:rPr lang="en-US" sz="1800" dirty="0" err="1"/>
              <a:t>basals</a:t>
            </a:r>
            <a:r>
              <a:rPr lang="en-US" sz="1800" dirty="0"/>
              <a:t> given, and all pump activity</a:t>
            </a:r>
          </a:p>
          <a:p>
            <a:pPr>
              <a:buFont typeface="Courier New" panose="02070309020205020404" pitchFamily="49" charset="0"/>
              <a:buChar char="o"/>
            </a:pPr>
            <a:r>
              <a:rPr lang="en-US" sz="1800" b="1" dirty="0"/>
              <a:t>Lower CHO treatment for hypoglycemia on CLPs (5-10gms)</a:t>
            </a:r>
          </a:p>
          <a:p>
            <a:pPr>
              <a:buFont typeface="Courier New" panose="02070309020205020404" pitchFamily="49" charset="0"/>
              <a:buChar char="o"/>
            </a:pPr>
            <a:r>
              <a:rPr lang="en-US" sz="1800" b="1" dirty="0"/>
              <a:t>No “free” CHOs on CLPs</a:t>
            </a:r>
          </a:p>
        </p:txBody>
      </p:sp>
    </p:spTree>
    <p:extLst>
      <p:ext uri="{BB962C8B-B14F-4D97-AF65-F5344CB8AC3E}">
        <p14:creationId xmlns:p14="http://schemas.microsoft.com/office/powerpoint/2010/main" val="4006739678"/>
      </p:ext>
    </p:extLst>
  </p:cSld>
  <p:clrMapOvr>
    <a:masterClrMapping/>
  </p:clrMapOvr>
  <p:transition>
    <p:fade thruBlk="1"/>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C:\Users\rgreengrove.CAMPNEJEDA\AppData\Local\Microsoft\Windows\Temporary Internet Files\Content.IE5\S4XX1DLD\Medtronic-640G-649x1024[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34200" y="2590800"/>
            <a:ext cx="1952464" cy="308062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DA68FDC-549E-EE1B-19BC-5564EE3C47EA}"/>
              </a:ext>
            </a:extLst>
          </p:cNvPr>
          <p:cNvSpPr>
            <a:spLocks noGrp="1"/>
          </p:cNvSpPr>
          <p:nvPr>
            <p:ph type="title"/>
          </p:nvPr>
        </p:nvSpPr>
        <p:spPr>
          <a:xfrm>
            <a:off x="5895848" y="457200"/>
            <a:ext cx="2784914" cy="1447800"/>
          </a:xfrm>
        </p:spPr>
        <p:txBody>
          <a:bodyPr>
            <a:noAutofit/>
          </a:bodyPr>
          <a:lstStyle/>
          <a:p>
            <a:r>
              <a:rPr lang="en-US" sz="2700" dirty="0"/>
              <a:t>Medtronic: 630G, 670G, 770G, 780G</a:t>
            </a:r>
          </a:p>
        </p:txBody>
      </p:sp>
      <p:pic>
        <p:nvPicPr>
          <p:cNvPr id="9" name="Picture 2" descr="https://professional.medtronicdiabetes.com/sites/all/themes/business_enterprises/minimed630g/img-670g/hcp-670-mainvis.jpg">
            <a:extLst>
              <a:ext uri="{FF2B5EF4-FFF2-40B4-BE49-F238E27FC236}">
                <a16:creationId xmlns:a16="http://schemas.microsoft.com/office/drawing/2014/main" id="{2923151F-0FF0-7F98-581C-71AE3B93FA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2743200"/>
            <a:ext cx="4342035" cy="4029408"/>
          </a:xfrm>
          <a:prstGeom prst="rect">
            <a:avLst/>
          </a:prstGeom>
          <a:noFill/>
          <a:extLst>
            <a:ext uri="{909E8E84-426E-40DD-AFC4-6F175D3DCCD1}">
              <a14:hiddenFill xmlns:a14="http://schemas.microsoft.com/office/drawing/2010/main">
                <a:solidFill>
                  <a:srgbClr val="FFFFFF"/>
                </a:solidFill>
              </a14:hiddenFill>
            </a:ext>
          </a:extLst>
        </p:spPr>
      </p:pic>
      <p:pic>
        <p:nvPicPr>
          <p:cNvPr id="10" name="Google Shape;330;p38">
            <a:extLst>
              <a:ext uri="{FF2B5EF4-FFF2-40B4-BE49-F238E27FC236}">
                <a16:creationId xmlns:a16="http://schemas.microsoft.com/office/drawing/2014/main" id="{8040CB62-06CD-1CA4-04DD-32479F59F9D0}"/>
              </a:ext>
            </a:extLst>
          </p:cNvPr>
          <p:cNvPicPr preferRelativeResize="0"/>
          <p:nvPr/>
        </p:nvPicPr>
        <p:blipFill rotWithShape="1">
          <a:blip r:embed="rId5">
            <a:alphaModFix/>
          </a:blip>
          <a:srcRect/>
          <a:stretch/>
        </p:blipFill>
        <p:spPr>
          <a:xfrm>
            <a:off x="129800" y="167682"/>
            <a:ext cx="3603026" cy="4175717"/>
          </a:xfrm>
          <a:prstGeom prst="rect">
            <a:avLst/>
          </a:prstGeom>
          <a:noFill/>
          <a:ln>
            <a:noFill/>
          </a:ln>
        </p:spPr>
      </p:pic>
    </p:spTree>
    <p:extLst>
      <p:ext uri="{BB962C8B-B14F-4D97-AF65-F5344CB8AC3E}">
        <p14:creationId xmlns:p14="http://schemas.microsoft.com/office/powerpoint/2010/main" val="1641884979"/>
      </p:ext>
    </p:extLst>
  </p:cSld>
  <p:clrMapOvr>
    <a:masterClrMapping/>
  </p:clrMapOvr>
  <p:transition>
    <p:fade thruBlk="1"/>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41"/>
          <p:cNvSpPr txBox="1">
            <a:spLocks noGrp="1"/>
          </p:cNvSpPr>
          <p:nvPr>
            <p:ph type="title"/>
          </p:nvPr>
        </p:nvSpPr>
        <p:spPr>
          <a:xfrm>
            <a:off x="2057400" y="183908"/>
            <a:ext cx="6172200" cy="857250"/>
          </a:xfrm>
          <a:prstGeom prst="rect">
            <a:avLst/>
          </a:prstGeom>
          <a:noFill/>
          <a:ln>
            <a:noFill/>
          </a:ln>
        </p:spPr>
        <p:txBody>
          <a:bodyPr spcFirstLastPara="1" vert="horz" wrap="square" lIns="68569" tIns="34275" rIns="68569" bIns="34275" numCol="1" rtlCol="0" anchor="ctr" anchorCtr="0" compatLnSpc="1">
            <a:prstTxWarp prst="textNoShape">
              <a:avLst/>
            </a:prstTxWarp>
            <a:normAutofit/>
          </a:bodyPr>
          <a:lstStyle/>
          <a:p>
            <a:pPr algn="ctr">
              <a:spcBef>
                <a:spcPts val="0"/>
              </a:spcBef>
              <a:buClr>
                <a:srgbClr val="EAD594"/>
              </a:buClr>
              <a:buSzPts val="4100"/>
            </a:pPr>
            <a:r>
              <a:rPr lang="en-US" dirty="0"/>
              <a:t>How to tell which is which</a:t>
            </a:r>
            <a:endParaRPr dirty="0"/>
          </a:p>
        </p:txBody>
      </p:sp>
      <p:pic>
        <p:nvPicPr>
          <p:cNvPr id="349" name="Google Shape;349;p41"/>
          <p:cNvPicPr preferRelativeResize="0">
            <a:picLocks noGrp="1"/>
          </p:cNvPicPr>
          <p:nvPr>
            <p:ph type="body" idx="1"/>
          </p:nvPr>
        </p:nvPicPr>
        <p:blipFill rotWithShape="1">
          <a:blip r:embed="rId3">
            <a:alphaModFix/>
          </a:blip>
          <a:srcRect l="12137" r="11841"/>
          <a:stretch/>
        </p:blipFill>
        <p:spPr>
          <a:xfrm>
            <a:off x="77793" y="2182597"/>
            <a:ext cx="2943341" cy="3618450"/>
          </a:xfrm>
          <a:prstGeom prst="rect">
            <a:avLst/>
          </a:prstGeom>
          <a:noFill/>
          <a:ln>
            <a:noFill/>
          </a:ln>
        </p:spPr>
      </p:pic>
      <p:pic>
        <p:nvPicPr>
          <p:cNvPr id="350" name="Google Shape;350;p41"/>
          <p:cNvPicPr preferRelativeResize="0"/>
          <p:nvPr/>
        </p:nvPicPr>
        <p:blipFill rotWithShape="1">
          <a:blip r:embed="rId4">
            <a:alphaModFix/>
          </a:blip>
          <a:srcRect l="25000" r="25000"/>
          <a:stretch/>
        </p:blipFill>
        <p:spPr>
          <a:xfrm>
            <a:off x="3129957" y="1806881"/>
            <a:ext cx="3128738" cy="3129936"/>
          </a:xfrm>
          <a:prstGeom prst="rect">
            <a:avLst/>
          </a:prstGeom>
          <a:noFill/>
          <a:ln>
            <a:noFill/>
          </a:ln>
        </p:spPr>
      </p:pic>
      <p:pic>
        <p:nvPicPr>
          <p:cNvPr id="351" name="Google Shape;351;p41"/>
          <p:cNvPicPr preferRelativeResize="0"/>
          <p:nvPr/>
        </p:nvPicPr>
        <p:blipFill rotWithShape="1">
          <a:blip r:embed="rId5">
            <a:alphaModFix/>
          </a:blip>
          <a:srcRect/>
          <a:stretch/>
        </p:blipFill>
        <p:spPr>
          <a:xfrm>
            <a:off x="6852397" y="2559593"/>
            <a:ext cx="1981200" cy="3022162"/>
          </a:xfrm>
          <a:prstGeom prst="rect">
            <a:avLst/>
          </a:prstGeom>
          <a:noFill/>
          <a:ln>
            <a:noFill/>
          </a:ln>
        </p:spPr>
      </p:pic>
      <p:sp>
        <p:nvSpPr>
          <p:cNvPr id="352" name="Google Shape;352;p41"/>
          <p:cNvSpPr txBox="1"/>
          <p:nvPr/>
        </p:nvSpPr>
        <p:spPr>
          <a:xfrm>
            <a:off x="685800" y="2182597"/>
            <a:ext cx="1505743" cy="376996"/>
          </a:xfrm>
          <a:prstGeom prst="rect">
            <a:avLst/>
          </a:prstGeom>
          <a:noFill/>
          <a:ln>
            <a:noFill/>
          </a:ln>
        </p:spPr>
        <p:txBody>
          <a:bodyPr spcFirstLastPara="1" wrap="square" lIns="68569" tIns="34275" rIns="68569" bIns="34275" anchor="t" anchorCtr="0">
            <a:spAutoFit/>
          </a:bodyPr>
          <a:lstStyle/>
          <a:p>
            <a:pPr algn="ctr"/>
            <a:r>
              <a:rPr lang="en-US" sz="2000" b="1" dirty="0">
                <a:solidFill>
                  <a:srgbClr val="FF0000"/>
                </a:solidFill>
                <a:ea typeface="Book Antiqua"/>
                <a:cs typeface="Book Antiqua"/>
                <a:sym typeface="Book Antiqua"/>
              </a:rPr>
              <a:t>630G</a:t>
            </a:r>
            <a:endParaRPr sz="2000" b="1" dirty="0">
              <a:solidFill>
                <a:srgbClr val="FF0000"/>
              </a:solidFill>
              <a:ea typeface="Book Antiqua"/>
              <a:cs typeface="Book Antiqua"/>
              <a:sym typeface="Book Antiqua"/>
            </a:endParaRPr>
          </a:p>
        </p:txBody>
      </p:sp>
      <p:sp>
        <p:nvSpPr>
          <p:cNvPr id="353" name="Google Shape;353;p41"/>
          <p:cNvSpPr txBox="1"/>
          <p:nvPr/>
        </p:nvSpPr>
        <p:spPr>
          <a:xfrm>
            <a:off x="3937144" y="1234881"/>
            <a:ext cx="1390366" cy="376996"/>
          </a:xfrm>
          <a:prstGeom prst="rect">
            <a:avLst/>
          </a:prstGeom>
          <a:noFill/>
          <a:ln>
            <a:noFill/>
          </a:ln>
        </p:spPr>
        <p:txBody>
          <a:bodyPr spcFirstLastPara="1" wrap="square" lIns="68569" tIns="34275" rIns="68569" bIns="34275" anchor="t" anchorCtr="0">
            <a:spAutoFit/>
          </a:bodyPr>
          <a:lstStyle/>
          <a:p>
            <a:pPr algn="ctr"/>
            <a:r>
              <a:rPr lang="en-US" sz="2000" b="1" dirty="0">
                <a:solidFill>
                  <a:srgbClr val="FF0000"/>
                </a:solidFill>
                <a:ea typeface="Book Antiqua"/>
                <a:cs typeface="Book Antiqua"/>
                <a:sym typeface="Book Antiqua"/>
              </a:rPr>
              <a:t>670G</a:t>
            </a:r>
            <a:endParaRPr sz="2000" b="1" dirty="0">
              <a:solidFill>
                <a:srgbClr val="FF0000"/>
              </a:solidFill>
              <a:ea typeface="Book Antiqua"/>
              <a:cs typeface="Book Antiqua"/>
              <a:sym typeface="Book Antiqua"/>
            </a:endParaRPr>
          </a:p>
        </p:txBody>
      </p:sp>
      <p:sp>
        <p:nvSpPr>
          <p:cNvPr id="354" name="Google Shape;354;p41"/>
          <p:cNvSpPr txBox="1"/>
          <p:nvPr/>
        </p:nvSpPr>
        <p:spPr>
          <a:xfrm>
            <a:off x="7043118" y="2182597"/>
            <a:ext cx="1599758" cy="376996"/>
          </a:xfrm>
          <a:prstGeom prst="rect">
            <a:avLst/>
          </a:prstGeom>
          <a:noFill/>
          <a:ln>
            <a:noFill/>
          </a:ln>
        </p:spPr>
        <p:txBody>
          <a:bodyPr spcFirstLastPara="1" wrap="square" lIns="68569" tIns="34275" rIns="68569" bIns="34275" anchor="t" anchorCtr="0">
            <a:spAutoFit/>
          </a:bodyPr>
          <a:lstStyle/>
          <a:p>
            <a:pPr algn="ctr"/>
            <a:r>
              <a:rPr lang="en-US" sz="2000" b="1" dirty="0">
                <a:solidFill>
                  <a:srgbClr val="FF0000"/>
                </a:solidFill>
                <a:ea typeface="Book Antiqua"/>
                <a:cs typeface="Book Antiqua"/>
                <a:sym typeface="Book Antiqua"/>
              </a:rPr>
              <a:t>770G/780G</a:t>
            </a:r>
          </a:p>
        </p:txBody>
      </p:sp>
      <p:pic>
        <p:nvPicPr>
          <p:cNvPr id="357" name="Google Shape;357;p41"/>
          <p:cNvPicPr preferRelativeResize="0"/>
          <p:nvPr/>
        </p:nvPicPr>
        <p:blipFill rotWithShape="1">
          <a:blip r:embed="rId6">
            <a:alphaModFix/>
          </a:blip>
          <a:srcRect/>
          <a:stretch/>
        </p:blipFill>
        <p:spPr>
          <a:xfrm>
            <a:off x="8455398" y="4423172"/>
            <a:ext cx="756397" cy="253318"/>
          </a:xfrm>
          <a:prstGeom prst="rect">
            <a:avLst/>
          </a:prstGeom>
          <a:noFill/>
          <a:ln>
            <a:noFill/>
          </a:ln>
        </p:spPr>
      </p:pic>
      <p:pic>
        <p:nvPicPr>
          <p:cNvPr id="358" name="Google Shape;358;p41"/>
          <p:cNvPicPr preferRelativeResize="0"/>
          <p:nvPr/>
        </p:nvPicPr>
        <p:blipFill rotWithShape="1">
          <a:blip r:embed="rId7">
            <a:alphaModFix/>
          </a:blip>
          <a:srcRect l="10112" t="27306" r="13313" b="17091"/>
          <a:stretch/>
        </p:blipFill>
        <p:spPr>
          <a:xfrm>
            <a:off x="7402807" y="5783213"/>
            <a:ext cx="880380" cy="775283"/>
          </a:xfrm>
          <a:prstGeom prst="rect">
            <a:avLst/>
          </a:prstGeom>
          <a:noFill/>
          <a:ln>
            <a:noFill/>
          </a:ln>
        </p:spPr>
      </p:pic>
      <p:pic>
        <p:nvPicPr>
          <p:cNvPr id="359" name="Google Shape;359;p41"/>
          <p:cNvPicPr preferRelativeResize="0"/>
          <p:nvPr/>
        </p:nvPicPr>
        <p:blipFill rotWithShape="1">
          <a:blip r:embed="rId8">
            <a:alphaModFix/>
          </a:blip>
          <a:srcRect l="12623" t="6894" r="13702" b="14804"/>
          <a:stretch/>
        </p:blipFill>
        <p:spPr>
          <a:xfrm>
            <a:off x="4227034" y="5477040"/>
            <a:ext cx="1100476" cy="1009290"/>
          </a:xfrm>
          <a:prstGeom prst="rect">
            <a:avLst/>
          </a:prstGeom>
          <a:noFill/>
          <a:ln>
            <a:noFill/>
          </a:ln>
        </p:spPr>
      </p:pic>
      <p:pic>
        <p:nvPicPr>
          <p:cNvPr id="360" name="Google Shape;360;p41"/>
          <p:cNvPicPr preferRelativeResize="0"/>
          <p:nvPr/>
        </p:nvPicPr>
        <p:blipFill rotWithShape="1">
          <a:blip r:embed="rId9">
            <a:alphaModFix/>
          </a:blip>
          <a:srcRect l="18915" t="14968" r="21147" b="13358"/>
          <a:stretch/>
        </p:blipFill>
        <p:spPr>
          <a:xfrm>
            <a:off x="1174056" y="5929072"/>
            <a:ext cx="750813" cy="847517"/>
          </a:xfrm>
          <a:prstGeom prst="rect">
            <a:avLst/>
          </a:prstGeom>
          <a:noFill/>
          <a:ln>
            <a:noFill/>
          </a:ln>
        </p:spPr>
      </p:pic>
      <p:pic>
        <p:nvPicPr>
          <p:cNvPr id="15" name="Google Shape;357;p41">
            <a:extLst>
              <a:ext uri="{FF2B5EF4-FFF2-40B4-BE49-F238E27FC236}">
                <a16:creationId xmlns:a16="http://schemas.microsoft.com/office/drawing/2014/main" id="{6F53DAD9-B107-4E26-473A-2A27B9749AD1}"/>
              </a:ext>
            </a:extLst>
          </p:cNvPr>
          <p:cNvPicPr preferRelativeResize="0"/>
          <p:nvPr/>
        </p:nvPicPr>
        <p:blipFill rotWithShape="1">
          <a:blip r:embed="rId6">
            <a:alphaModFix/>
          </a:blip>
          <a:srcRect/>
          <a:stretch/>
        </p:blipFill>
        <p:spPr>
          <a:xfrm>
            <a:off x="5304754" y="3429000"/>
            <a:ext cx="899385" cy="376996"/>
          </a:xfrm>
          <a:prstGeom prst="rect">
            <a:avLst/>
          </a:prstGeom>
          <a:noFill/>
          <a:ln>
            <a:noFill/>
          </a:ln>
        </p:spPr>
      </p:pic>
      <p:pic>
        <p:nvPicPr>
          <p:cNvPr id="16" name="Google Shape;357;p41">
            <a:extLst>
              <a:ext uri="{FF2B5EF4-FFF2-40B4-BE49-F238E27FC236}">
                <a16:creationId xmlns:a16="http://schemas.microsoft.com/office/drawing/2014/main" id="{E8621511-F1E0-90C6-E384-F7A9E4323997}"/>
              </a:ext>
            </a:extLst>
          </p:cNvPr>
          <p:cNvPicPr preferRelativeResize="0"/>
          <p:nvPr/>
        </p:nvPicPr>
        <p:blipFill rotWithShape="1">
          <a:blip r:embed="rId6">
            <a:alphaModFix/>
          </a:blip>
          <a:srcRect/>
          <a:stretch/>
        </p:blipFill>
        <p:spPr>
          <a:xfrm>
            <a:off x="2106265" y="4320469"/>
            <a:ext cx="756397" cy="253318"/>
          </a:xfrm>
          <a:prstGeom prst="rect">
            <a:avLst/>
          </a:prstGeom>
          <a:noFill/>
          <a:ln>
            <a:noFill/>
          </a:ln>
        </p:spPr>
      </p:pic>
    </p:spTree>
  </p:cSld>
  <p:clrMapOvr>
    <a:masterClrMapping/>
  </p:clrMapOvr>
  <p:transition>
    <p:fade thruBlk="1"/>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381000"/>
            <a:ext cx="7633742" cy="641058"/>
          </a:xfrm>
        </p:spPr>
        <p:txBody>
          <a:bodyPr>
            <a:normAutofit/>
          </a:bodyPr>
          <a:lstStyle/>
          <a:p>
            <a:pPr algn="ctr"/>
            <a:r>
              <a:rPr lang="en-US" dirty="0"/>
              <a:t>Medtronic 630G &amp; 670G</a:t>
            </a:r>
          </a:p>
        </p:txBody>
      </p:sp>
      <p:sp>
        <p:nvSpPr>
          <p:cNvPr id="3" name="Content Placeholder 2"/>
          <p:cNvSpPr>
            <a:spLocks noGrp="1"/>
          </p:cNvSpPr>
          <p:nvPr>
            <p:ph idx="1"/>
          </p:nvPr>
        </p:nvSpPr>
        <p:spPr>
          <a:xfrm>
            <a:off x="1828800" y="1447800"/>
            <a:ext cx="7100342" cy="4572000"/>
          </a:xfrm>
        </p:spPr>
        <p:txBody>
          <a:bodyPr>
            <a:normAutofit fontScale="92500" lnSpcReduction="10000"/>
          </a:bodyPr>
          <a:lstStyle/>
          <a:p>
            <a:pPr>
              <a:buFont typeface="Courier New" panose="02070309020205020404" pitchFamily="49" charset="0"/>
              <a:buChar char="o"/>
            </a:pPr>
            <a:r>
              <a:rPr lang="en-US" dirty="0">
                <a:solidFill>
                  <a:schemeClr val="tx1"/>
                </a:solidFill>
              </a:rPr>
              <a:t>First hybrid closed loop (HCL) pump released in US in March 2017</a:t>
            </a:r>
          </a:p>
          <a:p>
            <a:pPr>
              <a:buFont typeface="Courier New" panose="02070309020205020404" pitchFamily="49" charset="0"/>
              <a:buChar char="o"/>
            </a:pPr>
            <a:r>
              <a:rPr lang="en-US" dirty="0">
                <a:solidFill>
                  <a:schemeClr val="tx1"/>
                </a:solidFill>
              </a:rPr>
              <a:t>Uses Guardian 3 CGM (5-7 day wear)</a:t>
            </a:r>
          </a:p>
          <a:p>
            <a:pPr>
              <a:buFont typeface="Courier New" panose="02070309020205020404" pitchFamily="49" charset="0"/>
              <a:buChar char="o"/>
            </a:pPr>
            <a:r>
              <a:rPr lang="en-US" dirty="0">
                <a:solidFill>
                  <a:schemeClr val="tx1"/>
                </a:solidFill>
              </a:rPr>
              <a:t>3 modes of operation</a:t>
            </a:r>
          </a:p>
          <a:p>
            <a:pPr lvl="1">
              <a:buFont typeface="Courier New" panose="02070309020205020404" pitchFamily="49" charset="0"/>
              <a:buChar char="o"/>
            </a:pPr>
            <a:r>
              <a:rPr lang="en-US" dirty="0">
                <a:solidFill>
                  <a:schemeClr val="tx1"/>
                </a:solidFill>
              </a:rPr>
              <a:t>Manual Mode – acts like regular pump</a:t>
            </a:r>
          </a:p>
          <a:p>
            <a:pPr lvl="1">
              <a:buFont typeface="Courier New" panose="02070309020205020404" pitchFamily="49" charset="0"/>
              <a:buChar char="o"/>
            </a:pPr>
            <a:r>
              <a:rPr lang="en-US" dirty="0">
                <a:solidFill>
                  <a:schemeClr val="tx1"/>
                </a:solidFill>
              </a:rPr>
              <a:t>Suspend before low (SBL) – when used with Medtronic Guardian CGM – if algorithm predicts low within 30 minutes, pump will suspend basal insulin until glucose begins to rise</a:t>
            </a:r>
          </a:p>
          <a:p>
            <a:pPr lvl="1">
              <a:buFont typeface="Courier New" panose="02070309020205020404" pitchFamily="49" charset="0"/>
              <a:buChar char="o"/>
            </a:pPr>
            <a:r>
              <a:rPr lang="en-US" dirty="0">
                <a:solidFill>
                  <a:schemeClr val="tx1"/>
                </a:solidFill>
              </a:rPr>
              <a:t>Auto Mode (670G) – pump looks at q5 minute CGM readings and rather than giving basal insulin, administers micro-boluses, every 5 minutes based on trends of glucose (present, past, direction &amp; speed of movement of BG)</a:t>
            </a:r>
          </a:p>
        </p:txBody>
      </p:sp>
    </p:spTree>
    <p:extLst>
      <p:ext uri="{BB962C8B-B14F-4D97-AF65-F5344CB8AC3E}">
        <p14:creationId xmlns:p14="http://schemas.microsoft.com/office/powerpoint/2010/main" val="2893268338"/>
      </p:ext>
    </p:extLst>
  </p:cSld>
  <p:clrMapOvr>
    <a:masterClrMapping/>
  </p:clrMapOvr>
  <p:transition>
    <p:fade thruBlk="1"/>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7288" y="609600"/>
            <a:ext cx="7633742" cy="674676"/>
          </a:xfrm>
        </p:spPr>
        <p:txBody>
          <a:bodyPr/>
          <a:lstStyle/>
          <a:p>
            <a:pPr algn="ctr"/>
            <a:r>
              <a:rPr lang="en-US" dirty="0"/>
              <a:t>670G Auto Mode</a:t>
            </a:r>
          </a:p>
        </p:txBody>
      </p:sp>
      <p:sp>
        <p:nvSpPr>
          <p:cNvPr id="3" name="Content Placeholder 2"/>
          <p:cNvSpPr>
            <a:spLocks noGrp="1"/>
          </p:cNvSpPr>
          <p:nvPr>
            <p:ph idx="1"/>
          </p:nvPr>
        </p:nvSpPr>
        <p:spPr>
          <a:xfrm>
            <a:off x="1981200" y="1676400"/>
            <a:ext cx="6658830" cy="3952313"/>
          </a:xfrm>
        </p:spPr>
        <p:txBody>
          <a:bodyPr>
            <a:normAutofit fontScale="85000" lnSpcReduction="10000"/>
          </a:bodyPr>
          <a:lstStyle/>
          <a:p>
            <a:pPr>
              <a:buFont typeface="Courier New" panose="02070309020205020404" pitchFamily="49" charset="0"/>
              <a:buChar char="o"/>
            </a:pPr>
            <a:r>
              <a:rPr lang="en-US" dirty="0">
                <a:solidFill>
                  <a:schemeClr val="tx1"/>
                </a:solidFill>
              </a:rPr>
              <a:t>Glucose target is 120 mg/dL</a:t>
            </a:r>
          </a:p>
          <a:p>
            <a:pPr>
              <a:buFont typeface="Courier New" panose="02070309020205020404" pitchFamily="49" charset="0"/>
              <a:buChar char="o"/>
            </a:pPr>
            <a:r>
              <a:rPr lang="en-US" dirty="0">
                <a:solidFill>
                  <a:schemeClr val="tx1"/>
                </a:solidFill>
              </a:rPr>
              <a:t>A temporary target of 150 mg/dL can be set for activity</a:t>
            </a:r>
          </a:p>
          <a:p>
            <a:pPr>
              <a:buFont typeface="Courier New" panose="02070309020205020404" pitchFamily="49" charset="0"/>
              <a:buChar char="o"/>
            </a:pPr>
            <a:r>
              <a:rPr lang="en-US" dirty="0">
                <a:solidFill>
                  <a:schemeClr val="tx1"/>
                </a:solidFill>
              </a:rPr>
              <a:t>Must calibrate CGM daily</a:t>
            </a:r>
          </a:p>
          <a:p>
            <a:pPr lvl="1">
              <a:buFont typeface="Courier New" panose="02070309020205020404" pitchFamily="49" charset="0"/>
              <a:buChar char="o"/>
            </a:pPr>
            <a:r>
              <a:rPr lang="en-US" dirty="0">
                <a:solidFill>
                  <a:schemeClr val="tx1"/>
                </a:solidFill>
              </a:rPr>
              <a:t>2 calibrations when in Manual Mode</a:t>
            </a:r>
          </a:p>
          <a:p>
            <a:pPr lvl="1">
              <a:buFont typeface="Courier New" panose="02070309020205020404" pitchFamily="49" charset="0"/>
              <a:buChar char="o"/>
            </a:pPr>
            <a:r>
              <a:rPr lang="en-US" dirty="0">
                <a:solidFill>
                  <a:schemeClr val="tx1"/>
                </a:solidFill>
              </a:rPr>
              <a:t>3-4 calibrations when in Auto Mode</a:t>
            </a:r>
          </a:p>
          <a:p>
            <a:pPr>
              <a:buFont typeface="Courier New" panose="02070309020205020404" pitchFamily="49" charset="0"/>
              <a:buChar char="o"/>
            </a:pPr>
            <a:r>
              <a:rPr lang="en-US" dirty="0">
                <a:solidFill>
                  <a:schemeClr val="tx1"/>
                </a:solidFill>
              </a:rPr>
              <a:t>Carbs must be counted and entered </a:t>
            </a:r>
          </a:p>
          <a:p>
            <a:pPr>
              <a:buFont typeface="Courier New" panose="02070309020205020404" pitchFamily="49" charset="0"/>
              <a:buChar char="o"/>
            </a:pPr>
            <a:r>
              <a:rPr lang="en-US" dirty="0">
                <a:solidFill>
                  <a:schemeClr val="tx1"/>
                </a:solidFill>
              </a:rPr>
              <a:t>Must pre-meal bolus!</a:t>
            </a:r>
          </a:p>
          <a:p>
            <a:pPr>
              <a:buFont typeface="Courier New" panose="02070309020205020404" pitchFamily="49" charset="0"/>
              <a:buChar char="o"/>
            </a:pPr>
            <a:r>
              <a:rPr lang="en-US" dirty="0">
                <a:solidFill>
                  <a:schemeClr val="tx1"/>
                </a:solidFill>
              </a:rPr>
              <a:t>Pump recommendations for carbs and BG cannot be altered</a:t>
            </a:r>
          </a:p>
          <a:p>
            <a:pPr>
              <a:buFont typeface="Courier New" panose="02070309020205020404" pitchFamily="49" charset="0"/>
              <a:buChar char="o"/>
            </a:pPr>
            <a:r>
              <a:rPr lang="en-US" dirty="0">
                <a:solidFill>
                  <a:schemeClr val="tx1"/>
                </a:solidFill>
              </a:rPr>
              <a:t>Still not the artificial pancreas</a:t>
            </a:r>
          </a:p>
        </p:txBody>
      </p:sp>
    </p:spTree>
    <p:extLst>
      <p:ext uri="{BB962C8B-B14F-4D97-AF65-F5344CB8AC3E}">
        <p14:creationId xmlns:p14="http://schemas.microsoft.com/office/powerpoint/2010/main" val="3088813277"/>
      </p:ext>
    </p:extLst>
  </p:cSld>
  <p:clrMapOvr>
    <a:masterClrMapping/>
  </p:clrMapOvr>
  <p:transition>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1752600" y="1676400"/>
            <a:ext cx="6858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57200" indent="-457200" eaLnBrk="0" fontAlgn="base" hangingPunct="0">
              <a:spcBef>
                <a:spcPct val="20000"/>
              </a:spcBef>
              <a:spcAft>
                <a:spcPct val="0"/>
              </a:spcAft>
              <a:buFont typeface="Courier New" panose="02070309020205020404" pitchFamily="49" charset="0"/>
              <a:buChar char="o"/>
            </a:pPr>
            <a:r>
              <a:rPr kumimoji="1" lang="en-US" sz="2400" dirty="0">
                <a:solidFill>
                  <a:prstClr val="black"/>
                </a:solidFill>
                <a:latin typeface="Arial" panose="020B0604020202020204" pitchFamily="34" charset="0"/>
                <a:cs typeface="Arial" panose="020B0604020202020204" pitchFamily="34" charset="0"/>
              </a:rPr>
              <a:t>Insulin Pumps</a:t>
            </a:r>
          </a:p>
          <a:p>
            <a:pPr marL="457200" indent="-457200" eaLnBrk="0" fontAlgn="base" hangingPunct="0">
              <a:spcBef>
                <a:spcPct val="20000"/>
              </a:spcBef>
              <a:spcAft>
                <a:spcPct val="0"/>
              </a:spcAft>
              <a:buFont typeface="Courier New" panose="02070309020205020404" pitchFamily="49" charset="0"/>
              <a:buChar char="o"/>
            </a:pPr>
            <a:r>
              <a:rPr kumimoji="1" lang="en-US" sz="2400" dirty="0">
                <a:solidFill>
                  <a:prstClr val="black"/>
                </a:solidFill>
                <a:latin typeface="Arial" panose="020B0604020202020204" pitchFamily="34" charset="0"/>
                <a:cs typeface="Arial" panose="020B0604020202020204" pitchFamily="34" charset="0"/>
              </a:rPr>
              <a:t>Continuous Glucose Monitoring</a:t>
            </a:r>
          </a:p>
          <a:p>
            <a:pPr marL="457200" indent="-457200" eaLnBrk="0" fontAlgn="base" hangingPunct="0">
              <a:spcBef>
                <a:spcPct val="20000"/>
              </a:spcBef>
              <a:spcAft>
                <a:spcPct val="0"/>
              </a:spcAft>
              <a:buFont typeface="Courier New" panose="02070309020205020404" pitchFamily="49" charset="0"/>
              <a:buChar char="o"/>
            </a:pPr>
            <a:r>
              <a:rPr kumimoji="1" lang="en-US" sz="2400" dirty="0">
                <a:solidFill>
                  <a:prstClr val="black"/>
                </a:solidFill>
                <a:latin typeface="Arial" panose="020B0604020202020204" pitchFamily="34" charset="0"/>
                <a:cs typeface="Arial" panose="020B0604020202020204" pitchFamily="34" charset="0"/>
              </a:rPr>
              <a:t>State Regulations, 504s, IHPs, EHCPs</a:t>
            </a:r>
          </a:p>
        </p:txBody>
      </p:sp>
      <p:sp>
        <p:nvSpPr>
          <p:cNvPr id="4099" name="Rectangle 3"/>
          <p:cNvSpPr>
            <a:spLocks noGrp="1" noChangeArrowheads="1"/>
          </p:cNvSpPr>
          <p:nvPr>
            <p:ph type="title" idx="4294967295"/>
          </p:nvPr>
        </p:nvSpPr>
        <p:spPr>
          <a:xfrm>
            <a:off x="1295400" y="152400"/>
            <a:ext cx="7772400" cy="1066800"/>
          </a:xfrm>
        </p:spPr>
        <p:txBody>
          <a:bodyPr/>
          <a:lstStyle/>
          <a:p>
            <a:pPr algn="ctr" fontAlgn="auto">
              <a:spcAft>
                <a:spcPts val="0"/>
              </a:spcAft>
              <a:defRPr/>
            </a:pPr>
            <a:r>
              <a:rPr kumimoji="1" lang="en-US" sz="4000" dirty="0">
                <a:effectLst>
                  <a:outerShdw blurRad="38100" dist="38100" dir="2700000" algn="tl">
                    <a:srgbClr val="C0C0C0"/>
                  </a:outerShdw>
                </a:effectLst>
              </a:rPr>
              <a:t>Content</a:t>
            </a:r>
            <a:endParaRPr lang="en-US" sz="4000" dirty="0">
              <a:effectLst>
                <a:outerShdw blurRad="38100" dist="38100" dir="2700000" algn="tl">
                  <a:srgbClr val="C0C0C0"/>
                </a:outerShdw>
              </a:effectLst>
            </a:endParaRPr>
          </a:p>
        </p:txBody>
      </p:sp>
    </p:spTree>
    <p:extLst>
      <p:ext uri="{BB962C8B-B14F-4D97-AF65-F5344CB8AC3E}">
        <p14:creationId xmlns:p14="http://schemas.microsoft.com/office/powerpoint/2010/main" val="2826294872"/>
      </p:ext>
    </p:extLst>
  </p:cSld>
  <p:clrMapOvr>
    <a:masterClrMapping/>
  </p:clrMapOvr>
  <p:transition>
    <p:fade thruBlk="1"/>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62200" y="818557"/>
            <a:ext cx="6566942" cy="4028512"/>
          </a:xfrm>
        </p:spPr>
        <p:txBody>
          <a:bodyPr>
            <a:normAutofit fontScale="92500"/>
          </a:bodyPr>
          <a:lstStyle/>
          <a:p>
            <a:pPr>
              <a:buFont typeface="Courier New" panose="02070309020205020404" pitchFamily="49" charset="0"/>
              <a:buChar char="o"/>
            </a:pPr>
            <a:r>
              <a:rPr lang="en-US" dirty="0">
                <a:solidFill>
                  <a:schemeClr val="tx1"/>
                </a:solidFill>
              </a:rPr>
              <a:t>If glucose is high for 4 hours, a calibration must be done or pump enters “Safe Basal”</a:t>
            </a:r>
          </a:p>
          <a:p>
            <a:pPr>
              <a:buFont typeface="Courier New" panose="02070309020205020404" pitchFamily="49" charset="0"/>
              <a:buChar char="o"/>
            </a:pPr>
            <a:r>
              <a:rPr lang="en-US" dirty="0">
                <a:solidFill>
                  <a:schemeClr val="tx1"/>
                </a:solidFill>
              </a:rPr>
              <a:t>If glucose is low for 2.5 hours, a calibration must be done or pump enters “Safe Basal”</a:t>
            </a:r>
          </a:p>
          <a:p>
            <a:pPr>
              <a:buFont typeface="Courier New" panose="02070309020205020404" pitchFamily="49" charset="0"/>
              <a:buChar char="o"/>
            </a:pPr>
            <a:r>
              <a:rPr lang="en-US" dirty="0">
                <a:solidFill>
                  <a:schemeClr val="tx1"/>
                </a:solidFill>
              </a:rPr>
              <a:t>“Safe Basal” is a calculated rate based on the present glucose as well as the trend of the glucose. Lasts for 90 minutes, then pump reverts to Manual Mode if not calibrated/fixed.</a:t>
            </a:r>
          </a:p>
          <a:p>
            <a:pPr>
              <a:buFont typeface="Courier New" panose="02070309020205020404" pitchFamily="49" charset="0"/>
              <a:buChar char="o"/>
            </a:pPr>
            <a:r>
              <a:rPr lang="en-US" dirty="0">
                <a:solidFill>
                  <a:schemeClr val="tx1"/>
                </a:solidFill>
              </a:rPr>
              <a:t>Can get kicked out of Auto Mode for various reasons—look at shield on home screen</a:t>
            </a:r>
          </a:p>
        </p:txBody>
      </p:sp>
      <p:sp>
        <p:nvSpPr>
          <p:cNvPr id="5" name="Title 1">
            <a:extLst>
              <a:ext uri="{FF2B5EF4-FFF2-40B4-BE49-F238E27FC236}">
                <a16:creationId xmlns:a16="http://schemas.microsoft.com/office/drawing/2014/main" id="{EB8DC852-D73E-85FC-CE21-FE10A255B54C}"/>
              </a:ext>
            </a:extLst>
          </p:cNvPr>
          <p:cNvSpPr>
            <a:spLocks noGrp="1"/>
          </p:cNvSpPr>
          <p:nvPr>
            <p:ph type="title"/>
          </p:nvPr>
        </p:nvSpPr>
        <p:spPr>
          <a:xfrm>
            <a:off x="1295400" y="129838"/>
            <a:ext cx="7633742" cy="674676"/>
          </a:xfrm>
        </p:spPr>
        <p:txBody>
          <a:bodyPr/>
          <a:lstStyle/>
          <a:p>
            <a:pPr algn="ctr"/>
            <a:r>
              <a:rPr lang="en-US" dirty="0"/>
              <a:t>670G Auto Mode</a:t>
            </a:r>
          </a:p>
        </p:txBody>
      </p:sp>
      <p:pic>
        <p:nvPicPr>
          <p:cNvPr id="1026" name="Picture 2">
            <a:extLst>
              <a:ext uri="{FF2B5EF4-FFF2-40B4-BE49-F238E27FC236}">
                <a16:creationId xmlns:a16="http://schemas.microsoft.com/office/drawing/2014/main" id="{10AA8E90-DA4F-483B-2466-16D9D9A433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81401"/>
            <a:ext cx="2457449" cy="327659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3A1704ED-694D-0DE6-5E13-5E25A30462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5563" y="4737534"/>
            <a:ext cx="2833143" cy="2109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5376704"/>
      </p:ext>
    </p:extLst>
  </p:cSld>
  <p:clrMapOvr>
    <a:masterClrMapping/>
  </p:clrMapOvr>
  <p:transition>
    <p:fade thruBlk="1"/>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1" name="Google Shape;331;p38"/>
          <p:cNvSpPr txBox="1">
            <a:spLocks noGrp="1"/>
          </p:cNvSpPr>
          <p:nvPr>
            <p:ph type="title"/>
          </p:nvPr>
        </p:nvSpPr>
        <p:spPr>
          <a:xfrm>
            <a:off x="2133600" y="457200"/>
            <a:ext cx="5943600" cy="597098"/>
          </a:xfrm>
          <a:prstGeom prst="rect">
            <a:avLst/>
          </a:prstGeom>
          <a:noFill/>
          <a:ln>
            <a:noFill/>
          </a:ln>
        </p:spPr>
        <p:txBody>
          <a:bodyPr spcFirstLastPara="1" vert="horz" wrap="square" lIns="68569" tIns="34275" rIns="68569" bIns="34275" numCol="1" rtlCol="0" anchor="ctr" anchorCtr="0" compatLnSpc="1">
            <a:prstTxWarp prst="textNoShape">
              <a:avLst/>
            </a:prstTxWarp>
            <a:normAutofit/>
          </a:bodyPr>
          <a:lstStyle/>
          <a:p>
            <a:pPr algn="ctr">
              <a:spcBef>
                <a:spcPts val="0"/>
              </a:spcBef>
              <a:buClr>
                <a:srgbClr val="EAD594"/>
              </a:buClr>
              <a:buSzPts val="4100"/>
            </a:pPr>
            <a:r>
              <a:rPr lang="en-US" dirty="0"/>
              <a:t>Medtronic 770G</a:t>
            </a:r>
            <a:endParaRPr dirty="0"/>
          </a:p>
        </p:txBody>
      </p:sp>
      <p:sp>
        <p:nvSpPr>
          <p:cNvPr id="4" name="Google Shape;325;p37">
            <a:extLst>
              <a:ext uri="{FF2B5EF4-FFF2-40B4-BE49-F238E27FC236}">
                <a16:creationId xmlns:a16="http://schemas.microsoft.com/office/drawing/2014/main" id="{B58901DF-174A-175F-02EA-95C2C6984D68}"/>
              </a:ext>
            </a:extLst>
          </p:cNvPr>
          <p:cNvSpPr txBox="1">
            <a:spLocks/>
          </p:cNvSpPr>
          <p:nvPr/>
        </p:nvSpPr>
        <p:spPr>
          <a:xfrm>
            <a:off x="2133600" y="1600200"/>
            <a:ext cx="5886450" cy="4953000"/>
          </a:xfrm>
          <a:prstGeom prst="rect">
            <a:avLst/>
          </a:prstGeom>
          <a:noFill/>
          <a:ln>
            <a:noFill/>
          </a:ln>
        </p:spPr>
        <p:txBody>
          <a:bodyPr spcFirstLastPara="1" vert="horz" wrap="square" lIns="68569" tIns="34275" rIns="68569" bIns="34275" rtlCol="0" anchor="t" anchorCtr="0">
            <a:norm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marL="353187" indent="-257175">
              <a:spcBef>
                <a:spcPts val="0"/>
              </a:spcBef>
              <a:buSzPts val="1920"/>
              <a:buFont typeface="Wingdings" panose="05000000000000000000" pitchFamily="2" charset="2"/>
              <a:buChar char="q"/>
            </a:pPr>
            <a:r>
              <a:rPr lang="en-US" b="1" dirty="0">
                <a:solidFill>
                  <a:schemeClr val="tx1"/>
                </a:solidFill>
              </a:rPr>
              <a:t>Uses Guardian 3 Sensor and Guardian Link 3 Transmitter (updated transmitter)</a:t>
            </a:r>
          </a:p>
          <a:p>
            <a:pPr marL="353187" indent="-257175">
              <a:spcBef>
                <a:spcPts val="360"/>
              </a:spcBef>
              <a:buSzPts val="1920"/>
              <a:buFont typeface="Wingdings" panose="05000000000000000000" pitchFamily="2" charset="2"/>
              <a:buChar char="q"/>
            </a:pPr>
            <a:r>
              <a:rPr lang="en-US" dirty="0">
                <a:solidFill>
                  <a:schemeClr val="tx1"/>
                </a:solidFill>
              </a:rPr>
              <a:t>Still has 3 modes: Manual, SBL, Auto Mode (all function the same as previous series)</a:t>
            </a:r>
          </a:p>
          <a:p>
            <a:pPr marL="353187" indent="-257175">
              <a:spcBef>
                <a:spcPts val="360"/>
              </a:spcBef>
              <a:buSzPts val="1920"/>
              <a:buFont typeface="Wingdings" panose="05000000000000000000" pitchFamily="2" charset="2"/>
              <a:buChar char="q"/>
            </a:pPr>
            <a:r>
              <a:rPr lang="en-US" dirty="0">
                <a:solidFill>
                  <a:schemeClr val="tx1"/>
                </a:solidFill>
              </a:rPr>
              <a:t>Requires 2-3 calibrations a day</a:t>
            </a:r>
          </a:p>
          <a:p>
            <a:pPr marL="353187" indent="-257175">
              <a:spcBef>
                <a:spcPts val="360"/>
              </a:spcBef>
              <a:buSzPts val="1920"/>
              <a:buFont typeface="Wingdings" panose="05000000000000000000" pitchFamily="2" charset="2"/>
              <a:buChar char="q"/>
            </a:pPr>
            <a:r>
              <a:rPr lang="en-US" dirty="0">
                <a:solidFill>
                  <a:schemeClr val="tx1"/>
                </a:solidFill>
              </a:rPr>
              <a:t>5-7 day wear on sensor</a:t>
            </a:r>
          </a:p>
          <a:p>
            <a:pPr marL="353187" indent="-257175">
              <a:spcBef>
                <a:spcPts val="360"/>
              </a:spcBef>
              <a:buSzPts val="1920"/>
              <a:buFont typeface="Wingdings" panose="05000000000000000000" pitchFamily="2" charset="2"/>
              <a:buChar char="q"/>
            </a:pPr>
            <a:r>
              <a:rPr lang="en-US" b="1" dirty="0">
                <a:solidFill>
                  <a:schemeClr val="tx1"/>
                </a:solidFill>
              </a:rPr>
              <a:t>Bluetooth enabled – phone app shows pump screen and connects continuously to </a:t>
            </a:r>
            <a:r>
              <a:rPr lang="en-US" b="1" dirty="0" err="1">
                <a:solidFill>
                  <a:schemeClr val="tx1"/>
                </a:solidFill>
              </a:rPr>
              <a:t>CareLink</a:t>
            </a:r>
            <a:r>
              <a:rPr lang="en-US" b="1" dirty="0">
                <a:solidFill>
                  <a:schemeClr val="tx1"/>
                </a:solidFill>
              </a:rPr>
              <a:t> upload</a:t>
            </a:r>
          </a:p>
          <a:p>
            <a:pPr marL="696087" lvl="1" indent="-257175">
              <a:spcBef>
                <a:spcPts val="360"/>
              </a:spcBef>
              <a:buSzPts val="1920"/>
              <a:buFont typeface="Wingdings" panose="05000000000000000000" pitchFamily="2" charset="2"/>
              <a:buChar char="q"/>
            </a:pPr>
            <a:r>
              <a:rPr lang="en-US" b="1" dirty="0">
                <a:solidFill>
                  <a:schemeClr val="tx1"/>
                </a:solidFill>
              </a:rPr>
              <a:t>Has follow feature</a:t>
            </a:r>
          </a:p>
          <a:p>
            <a:pPr marL="353187" indent="-257175">
              <a:spcBef>
                <a:spcPts val="360"/>
              </a:spcBef>
              <a:buSzPts val="1920"/>
              <a:buFont typeface="Wingdings" panose="05000000000000000000" pitchFamily="2" charset="2"/>
              <a:buChar char="q"/>
            </a:pPr>
            <a:r>
              <a:rPr lang="en-US" b="1" dirty="0">
                <a:solidFill>
                  <a:schemeClr val="tx1"/>
                </a:solidFill>
              </a:rPr>
              <a:t>Enabled for software upgrades</a:t>
            </a:r>
          </a:p>
        </p:txBody>
      </p:sp>
    </p:spTree>
  </p:cSld>
  <p:clrMapOvr>
    <a:masterClrMapping/>
  </p:clrMapOvr>
  <p:transition>
    <p:fade thruBlk="1"/>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43"/>
          <p:cNvSpPr txBox="1">
            <a:spLocks noGrp="1"/>
          </p:cNvSpPr>
          <p:nvPr>
            <p:ph type="title"/>
          </p:nvPr>
        </p:nvSpPr>
        <p:spPr>
          <a:xfrm>
            <a:off x="2143125" y="228600"/>
            <a:ext cx="4629150" cy="571500"/>
          </a:xfrm>
          <a:prstGeom prst="rect">
            <a:avLst/>
          </a:prstGeom>
          <a:noFill/>
          <a:ln>
            <a:noFill/>
          </a:ln>
        </p:spPr>
        <p:txBody>
          <a:bodyPr spcFirstLastPara="1" vert="horz" wrap="square" lIns="51427" tIns="25706" rIns="51427" bIns="25706" numCol="1" rtlCol="0" anchor="ctr" anchorCtr="0" compatLnSpc="1">
            <a:prstTxWarp prst="textNoShape">
              <a:avLst/>
            </a:prstTxWarp>
            <a:normAutofit/>
          </a:bodyPr>
          <a:lstStyle/>
          <a:p>
            <a:pPr algn="ctr">
              <a:spcBef>
                <a:spcPts val="0"/>
              </a:spcBef>
              <a:buClr>
                <a:srgbClr val="FF0000"/>
              </a:buClr>
              <a:buSzPts val="4100"/>
            </a:pPr>
            <a:r>
              <a:rPr lang="en-US" dirty="0"/>
              <a:t>Medtronic 780G</a:t>
            </a:r>
            <a:endParaRPr dirty="0"/>
          </a:p>
        </p:txBody>
      </p:sp>
      <p:sp>
        <p:nvSpPr>
          <p:cNvPr id="372" name="Google Shape;372;p43"/>
          <p:cNvSpPr txBox="1">
            <a:spLocks noGrp="1"/>
          </p:cNvSpPr>
          <p:nvPr>
            <p:ph type="body" idx="1"/>
          </p:nvPr>
        </p:nvSpPr>
        <p:spPr>
          <a:xfrm>
            <a:off x="5865289" y="800100"/>
            <a:ext cx="3138078" cy="5905500"/>
          </a:xfrm>
          <a:prstGeom prst="rect">
            <a:avLst/>
          </a:prstGeom>
          <a:noFill/>
          <a:ln>
            <a:noFill/>
          </a:ln>
        </p:spPr>
        <p:txBody>
          <a:bodyPr spcFirstLastPara="1" vert="horz" wrap="square" lIns="51427" tIns="25706" rIns="51427" bIns="25706" numCol="1" rtlCol="0" anchor="t" anchorCtr="0" compatLnSpc="1">
            <a:prstTxWarp prst="textNoShape">
              <a:avLst/>
            </a:prstTxWarp>
            <a:noAutofit/>
          </a:bodyPr>
          <a:lstStyle/>
          <a:p>
            <a:pPr marL="420052">
              <a:spcBef>
                <a:spcPts val="0"/>
              </a:spcBef>
              <a:buSzPts val="1820"/>
              <a:buFont typeface="Arial" panose="020B0604020202020204" pitchFamily="34" charset="0"/>
              <a:buChar char="•"/>
            </a:pPr>
            <a:r>
              <a:rPr lang="en-US" sz="1350" b="1" dirty="0">
                <a:solidFill>
                  <a:schemeClr val="tx1"/>
                </a:solidFill>
              </a:rPr>
              <a:t>Approved 4/21/23</a:t>
            </a:r>
          </a:p>
          <a:p>
            <a:pPr marL="420052">
              <a:spcBef>
                <a:spcPts val="0"/>
              </a:spcBef>
              <a:buSzPts val="1820"/>
              <a:buFont typeface="Arial" panose="020B0604020202020204" pitchFamily="34" charset="0"/>
              <a:buChar char="•"/>
            </a:pPr>
            <a:r>
              <a:rPr lang="en-US" sz="1350" dirty="0">
                <a:solidFill>
                  <a:schemeClr val="tx1"/>
                </a:solidFill>
              </a:rPr>
              <a:t>New algorithm (3 parts)—fights to keep in </a:t>
            </a:r>
            <a:r>
              <a:rPr lang="en-US" sz="1350" b="1" dirty="0" err="1"/>
              <a:t>SmartGuard</a:t>
            </a:r>
            <a:r>
              <a:rPr lang="en-US" sz="1350" dirty="0">
                <a:solidFill>
                  <a:schemeClr val="tx1"/>
                </a:solidFill>
              </a:rPr>
              <a:t> more, less kickouts</a:t>
            </a:r>
          </a:p>
          <a:p>
            <a:pPr marL="705802" lvl="1">
              <a:spcBef>
                <a:spcPts val="0"/>
              </a:spcBef>
              <a:buSzPts val="1820"/>
              <a:buFont typeface="Arial" panose="020B0604020202020204" pitchFamily="34" charset="0"/>
              <a:buChar char="•"/>
            </a:pPr>
            <a:r>
              <a:rPr lang="en-US" sz="1350" dirty="0"/>
              <a:t>Automated Basal</a:t>
            </a:r>
          </a:p>
          <a:p>
            <a:pPr marL="705802" lvl="1">
              <a:spcBef>
                <a:spcPts val="0"/>
              </a:spcBef>
              <a:buSzPts val="1820"/>
              <a:buFont typeface="Arial" panose="020B0604020202020204" pitchFamily="34" charset="0"/>
              <a:buChar char="•"/>
            </a:pPr>
            <a:r>
              <a:rPr lang="en-US" sz="1350" dirty="0"/>
              <a:t>Auto corrections</a:t>
            </a:r>
          </a:p>
          <a:p>
            <a:pPr marL="705802" lvl="1">
              <a:spcBef>
                <a:spcPts val="0"/>
              </a:spcBef>
              <a:buSzPts val="1820"/>
              <a:buFont typeface="Arial" panose="020B0604020202020204" pitchFamily="34" charset="0"/>
              <a:buChar char="•"/>
            </a:pPr>
            <a:r>
              <a:rPr lang="en-US" sz="1350" dirty="0"/>
              <a:t>Meal Detection Technology</a:t>
            </a:r>
          </a:p>
          <a:p>
            <a:pPr marL="420052">
              <a:spcBef>
                <a:spcPts val="0"/>
              </a:spcBef>
              <a:buSzPts val="1820"/>
              <a:buFont typeface="Arial" panose="020B0604020202020204" pitchFamily="34" charset="0"/>
              <a:buChar char="•"/>
            </a:pPr>
            <a:r>
              <a:rPr lang="en-US" sz="1350" dirty="0">
                <a:solidFill>
                  <a:schemeClr val="tx1"/>
                </a:solidFill>
              </a:rPr>
              <a:t>Fewer alarms, simpler operation (extended periods for all kickout features)</a:t>
            </a:r>
          </a:p>
          <a:p>
            <a:pPr marL="420052">
              <a:spcBef>
                <a:spcPts val="315"/>
              </a:spcBef>
              <a:buSzPts val="1820"/>
              <a:buFont typeface="Arial" panose="020B0604020202020204" pitchFamily="34" charset="0"/>
              <a:buChar char="•"/>
            </a:pPr>
            <a:r>
              <a:rPr lang="en-US" sz="1350" dirty="0">
                <a:solidFill>
                  <a:schemeClr val="tx1"/>
                </a:solidFill>
              </a:rPr>
              <a:t>Adjustable target glucose as low as 100 mg/dL (lowest on the market)</a:t>
            </a:r>
            <a:endParaRPr sz="1350" dirty="0">
              <a:solidFill>
                <a:schemeClr val="tx1"/>
              </a:solidFill>
            </a:endParaRPr>
          </a:p>
          <a:p>
            <a:pPr marL="420052">
              <a:spcBef>
                <a:spcPts val="315"/>
              </a:spcBef>
              <a:buSzPts val="1820"/>
              <a:buFont typeface="Arial" panose="020B0604020202020204" pitchFamily="34" charset="0"/>
              <a:buChar char="•"/>
            </a:pPr>
            <a:r>
              <a:rPr lang="en-US" sz="1350" dirty="0">
                <a:solidFill>
                  <a:schemeClr val="tx1"/>
                </a:solidFill>
              </a:rPr>
              <a:t>New CGM: Guardian 4 sensor &amp; transmitter (MARD 10.4%)</a:t>
            </a:r>
          </a:p>
          <a:p>
            <a:pPr marL="420052">
              <a:spcBef>
                <a:spcPts val="315"/>
              </a:spcBef>
              <a:buSzPts val="1820"/>
              <a:buFont typeface="Arial" panose="020B0604020202020204" pitchFamily="34" charset="0"/>
              <a:buChar char="•"/>
            </a:pPr>
            <a:r>
              <a:rPr lang="en-US" sz="1350" dirty="0">
                <a:solidFill>
                  <a:schemeClr val="tx1"/>
                </a:solidFill>
              </a:rPr>
              <a:t>New 7 day wear infusion set</a:t>
            </a:r>
            <a:endParaRPr sz="1350" dirty="0">
              <a:solidFill>
                <a:schemeClr val="tx1"/>
              </a:solidFill>
            </a:endParaRPr>
          </a:p>
          <a:p>
            <a:pPr marL="420052">
              <a:spcBef>
                <a:spcPts val="315"/>
              </a:spcBef>
              <a:buSzPts val="1820"/>
              <a:buFont typeface="Arial" panose="020B0604020202020204" pitchFamily="34" charset="0"/>
              <a:buChar char="•"/>
            </a:pPr>
            <a:r>
              <a:rPr lang="en-US" sz="1350" dirty="0">
                <a:solidFill>
                  <a:schemeClr val="tx1"/>
                </a:solidFill>
              </a:rPr>
              <a:t>1 calibration on first day to enter </a:t>
            </a:r>
            <a:r>
              <a:rPr lang="en-US" sz="1350" dirty="0" err="1">
                <a:solidFill>
                  <a:schemeClr val="tx1"/>
                </a:solidFill>
              </a:rPr>
              <a:t>SmartGuard</a:t>
            </a:r>
            <a:r>
              <a:rPr lang="en-US" sz="1350" dirty="0">
                <a:solidFill>
                  <a:schemeClr val="tx1"/>
                </a:solidFill>
              </a:rPr>
              <a:t>, then 0 calibrations after (except in Manual Mode)</a:t>
            </a:r>
          </a:p>
          <a:p>
            <a:pPr marL="420052">
              <a:spcBef>
                <a:spcPts val="315"/>
              </a:spcBef>
              <a:buSzPts val="1820"/>
              <a:buFont typeface="Arial" panose="020B0604020202020204" pitchFamily="34" charset="0"/>
              <a:buChar char="•"/>
            </a:pPr>
            <a:r>
              <a:rPr lang="en-US" sz="1350" dirty="0">
                <a:solidFill>
                  <a:schemeClr val="tx1"/>
                </a:solidFill>
              </a:rPr>
              <a:t>Replaces </a:t>
            </a:r>
            <a:r>
              <a:rPr lang="en-US" sz="1350" dirty="0" err="1">
                <a:solidFill>
                  <a:schemeClr val="tx1"/>
                </a:solidFill>
              </a:rPr>
              <a:t>fingersticks</a:t>
            </a:r>
            <a:r>
              <a:rPr lang="en-US" sz="1350" dirty="0">
                <a:solidFill>
                  <a:schemeClr val="tx1"/>
                </a:solidFill>
              </a:rPr>
              <a:t> and can dose off CGM (in </a:t>
            </a:r>
            <a:r>
              <a:rPr lang="en-US" sz="1350" dirty="0" err="1"/>
              <a:t>S</a:t>
            </a:r>
            <a:r>
              <a:rPr lang="en-US" sz="1350" dirty="0" err="1">
                <a:solidFill>
                  <a:schemeClr val="tx1"/>
                </a:solidFill>
              </a:rPr>
              <a:t>martGuard</a:t>
            </a:r>
            <a:r>
              <a:rPr lang="en-US" sz="1350" dirty="0">
                <a:solidFill>
                  <a:schemeClr val="tx1"/>
                </a:solidFill>
              </a:rPr>
              <a:t> only)</a:t>
            </a:r>
          </a:p>
          <a:p>
            <a:pPr marL="420052">
              <a:spcBef>
                <a:spcPts val="315"/>
              </a:spcBef>
              <a:buSzPts val="1820"/>
              <a:buFont typeface="Arial" panose="020B0604020202020204" pitchFamily="34" charset="0"/>
              <a:buChar char="•"/>
            </a:pPr>
            <a:r>
              <a:rPr lang="en-US" sz="1350" dirty="0">
                <a:solidFill>
                  <a:schemeClr val="tx1"/>
                </a:solidFill>
              </a:rPr>
              <a:t>Automatic corrections when parameters met (auto corrections q 5 mins, no limit)</a:t>
            </a:r>
          </a:p>
          <a:p>
            <a:pPr marL="420052">
              <a:spcBef>
                <a:spcPts val="315"/>
              </a:spcBef>
              <a:buSzPts val="1820"/>
              <a:buFont typeface="Arial" panose="020B0604020202020204" pitchFamily="34" charset="0"/>
              <a:buChar char="•"/>
            </a:pPr>
            <a:r>
              <a:rPr lang="en-US" sz="1350" dirty="0">
                <a:solidFill>
                  <a:schemeClr val="tx1"/>
                </a:solidFill>
              </a:rPr>
              <a:t>Software update capability</a:t>
            </a:r>
          </a:p>
          <a:p>
            <a:pPr marL="420052">
              <a:spcBef>
                <a:spcPts val="315"/>
              </a:spcBef>
              <a:buSzPts val="1820"/>
              <a:buFont typeface="Arial" panose="020B0604020202020204" pitchFamily="34" charset="0"/>
              <a:buChar char="•"/>
            </a:pPr>
            <a:r>
              <a:rPr lang="en-US" sz="1350" dirty="0">
                <a:solidFill>
                  <a:schemeClr val="tx1"/>
                </a:solidFill>
              </a:rPr>
              <a:t>Mobile app (view data, upload wirelessly) </a:t>
            </a:r>
          </a:p>
        </p:txBody>
      </p:sp>
      <p:pic>
        <p:nvPicPr>
          <p:cNvPr id="2" name="Picture 1">
            <a:extLst>
              <a:ext uri="{FF2B5EF4-FFF2-40B4-BE49-F238E27FC236}">
                <a16:creationId xmlns:a16="http://schemas.microsoft.com/office/drawing/2014/main" id="{8F51CAFF-15BC-D7E5-3C6D-F2752A838EE8}"/>
              </a:ext>
            </a:extLst>
          </p:cNvPr>
          <p:cNvPicPr>
            <a:picLocks noChangeAspect="1"/>
          </p:cNvPicPr>
          <p:nvPr/>
        </p:nvPicPr>
        <p:blipFill>
          <a:blip r:embed="rId3"/>
          <a:stretch>
            <a:fillRect/>
          </a:stretch>
        </p:blipFill>
        <p:spPr>
          <a:xfrm>
            <a:off x="28575" y="1022817"/>
            <a:ext cx="5836714" cy="3827538"/>
          </a:xfrm>
          <a:prstGeom prst="rect">
            <a:avLst/>
          </a:prstGeom>
        </p:spPr>
      </p:pic>
      <p:pic>
        <p:nvPicPr>
          <p:cNvPr id="3" name="Picture 2">
            <a:extLst>
              <a:ext uri="{FF2B5EF4-FFF2-40B4-BE49-F238E27FC236}">
                <a16:creationId xmlns:a16="http://schemas.microsoft.com/office/drawing/2014/main" id="{CC805364-F436-BAC6-B62F-F97624F0525F}"/>
              </a:ext>
            </a:extLst>
          </p:cNvPr>
          <p:cNvPicPr>
            <a:picLocks noChangeAspect="1"/>
          </p:cNvPicPr>
          <p:nvPr/>
        </p:nvPicPr>
        <p:blipFill>
          <a:blip r:embed="rId4"/>
          <a:stretch>
            <a:fillRect/>
          </a:stretch>
        </p:blipFill>
        <p:spPr>
          <a:xfrm>
            <a:off x="-1" y="4897448"/>
            <a:ext cx="5516421" cy="1160452"/>
          </a:xfrm>
          <a:prstGeom prst="rect">
            <a:avLst/>
          </a:prstGeom>
        </p:spPr>
      </p:pic>
    </p:spTree>
  </p:cSld>
  <p:clrMapOvr>
    <a:masterClrMapping/>
  </p:clrMapOvr>
  <p:transition>
    <p:fade thruBlk="1"/>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3688C9-AB1C-D509-1849-F58DFDA8E51A}"/>
              </a:ext>
            </a:extLst>
          </p:cNvPr>
          <p:cNvPicPr>
            <a:picLocks noChangeAspect="1"/>
          </p:cNvPicPr>
          <p:nvPr/>
        </p:nvPicPr>
        <p:blipFill>
          <a:blip r:embed="rId2"/>
          <a:stretch>
            <a:fillRect/>
          </a:stretch>
        </p:blipFill>
        <p:spPr>
          <a:xfrm>
            <a:off x="232106" y="1066800"/>
            <a:ext cx="8679788" cy="5192108"/>
          </a:xfrm>
          <a:prstGeom prst="rect">
            <a:avLst/>
          </a:prstGeom>
        </p:spPr>
      </p:pic>
    </p:spTree>
    <p:extLst>
      <p:ext uri="{BB962C8B-B14F-4D97-AF65-F5344CB8AC3E}">
        <p14:creationId xmlns:p14="http://schemas.microsoft.com/office/powerpoint/2010/main" val="1920650365"/>
      </p:ext>
    </p:extLst>
  </p:cSld>
  <p:clrMapOvr>
    <a:masterClrMapping/>
  </p:clrMapOvr>
  <p:transition>
    <p:fade thruBlk="1"/>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46"/>
          <p:cNvSpPr txBox="1">
            <a:spLocks noGrp="1"/>
          </p:cNvSpPr>
          <p:nvPr>
            <p:ph type="title"/>
          </p:nvPr>
        </p:nvSpPr>
        <p:spPr>
          <a:xfrm>
            <a:off x="1701462" y="287413"/>
            <a:ext cx="6172200" cy="857250"/>
          </a:xfrm>
          <a:prstGeom prst="rect">
            <a:avLst/>
          </a:prstGeom>
          <a:noFill/>
          <a:ln>
            <a:noFill/>
          </a:ln>
        </p:spPr>
        <p:txBody>
          <a:bodyPr spcFirstLastPara="1" vert="horz" wrap="square" lIns="68569" tIns="34275" rIns="68569" bIns="34275" numCol="1" rtlCol="0" anchor="ctr" anchorCtr="0" compatLnSpc="1">
            <a:prstTxWarp prst="textNoShape">
              <a:avLst/>
            </a:prstTxWarp>
            <a:normAutofit fontScale="90000"/>
          </a:bodyPr>
          <a:lstStyle/>
          <a:p>
            <a:pPr algn="ctr">
              <a:spcBef>
                <a:spcPts val="0"/>
              </a:spcBef>
              <a:buClr>
                <a:srgbClr val="FF0000"/>
              </a:buClr>
              <a:buSzPct val="100000"/>
            </a:pPr>
            <a:r>
              <a:rPr lang="en-US" dirty="0">
                <a:solidFill>
                  <a:srgbClr val="FF0000"/>
                </a:solidFill>
              </a:rPr>
              <a:t>Medtronic Personalized Closed Loop System</a:t>
            </a:r>
            <a:endParaRPr dirty="0">
              <a:solidFill>
                <a:srgbClr val="FF0000"/>
              </a:solidFill>
            </a:endParaRPr>
          </a:p>
        </p:txBody>
      </p:sp>
      <p:pic>
        <p:nvPicPr>
          <p:cNvPr id="390" name="Google Shape;390;p46"/>
          <p:cNvPicPr preferRelativeResize="0"/>
          <p:nvPr/>
        </p:nvPicPr>
        <p:blipFill rotWithShape="1">
          <a:blip r:embed="rId3">
            <a:alphaModFix/>
          </a:blip>
          <a:srcRect/>
          <a:stretch/>
        </p:blipFill>
        <p:spPr>
          <a:xfrm>
            <a:off x="6708547" y="3213731"/>
            <a:ext cx="1899106" cy="3356856"/>
          </a:xfrm>
          <a:prstGeom prst="rect">
            <a:avLst/>
          </a:prstGeom>
          <a:noFill/>
          <a:ln>
            <a:noFill/>
          </a:ln>
        </p:spPr>
      </p:pic>
      <p:pic>
        <p:nvPicPr>
          <p:cNvPr id="391" name="Google Shape;391;p46"/>
          <p:cNvPicPr preferRelativeResize="0"/>
          <p:nvPr/>
        </p:nvPicPr>
        <p:blipFill rotWithShape="1">
          <a:blip r:embed="rId4">
            <a:alphaModFix/>
          </a:blip>
          <a:srcRect/>
          <a:stretch/>
        </p:blipFill>
        <p:spPr>
          <a:xfrm>
            <a:off x="7658100" y="950260"/>
            <a:ext cx="1200150" cy="1955006"/>
          </a:xfrm>
          <a:prstGeom prst="rect">
            <a:avLst/>
          </a:prstGeom>
          <a:noFill/>
          <a:ln>
            <a:noFill/>
          </a:ln>
        </p:spPr>
      </p:pic>
      <p:sp>
        <p:nvSpPr>
          <p:cNvPr id="6" name="Google Shape;384;p45">
            <a:extLst>
              <a:ext uri="{FF2B5EF4-FFF2-40B4-BE49-F238E27FC236}">
                <a16:creationId xmlns:a16="http://schemas.microsoft.com/office/drawing/2014/main" id="{E95FCD1B-4D58-4A5F-B4B2-1A74F2FAC429}"/>
              </a:ext>
            </a:extLst>
          </p:cNvPr>
          <p:cNvSpPr txBox="1">
            <a:spLocks/>
          </p:cNvSpPr>
          <p:nvPr/>
        </p:nvSpPr>
        <p:spPr>
          <a:xfrm>
            <a:off x="1701462" y="1446902"/>
            <a:ext cx="5200650" cy="2591697"/>
          </a:xfrm>
          <a:prstGeom prst="rect">
            <a:avLst/>
          </a:prstGeom>
          <a:noFill/>
          <a:ln>
            <a:noFill/>
          </a:ln>
        </p:spPr>
        <p:txBody>
          <a:bodyPr spcFirstLastPara="1" wrap="square" lIns="68569" tIns="34275" rIns="68569" bIns="34275" anchor="t" anchorCtr="0">
            <a:normAutofit fontScale="92500" lnSpcReduction="10000"/>
          </a:bodyPr>
          <a:lstStyle>
            <a:lvl1pPr marL="342900" indent="-342900" algn="l" rtl="0" eaLnBrk="1" fontAlgn="base" hangingPunct="1">
              <a:spcBef>
                <a:spcPct val="5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Font typeface="Wingdings" pitchFamily="2" charset="2"/>
              <a:buChar char="Ø"/>
              <a:defRPr sz="2200" i="1">
                <a:solidFill>
                  <a:schemeClr val="tx1"/>
                </a:solidFill>
                <a:latin typeface="+mn-lt"/>
              </a:defRPr>
            </a:lvl2pPr>
            <a:lvl3pPr marL="1143000" indent="-228600" algn="l" rtl="0" eaLnBrk="1" fontAlgn="base" hangingPunct="1">
              <a:spcBef>
                <a:spcPct val="20000"/>
              </a:spcBef>
              <a:spcAft>
                <a:spcPct val="0"/>
              </a:spcAft>
              <a:buChar char="•"/>
              <a:defRPr sz="2000">
                <a:solidFill>
                  <a:schemeClr val="tx1"/>
                </a:solidFill>
                <a:latin typeface="+mn-lt"/>
              </a:defRPr>
            </a:lvl3pPr>
            <a:lvl4pPr marL="1600200" indent="-228600" algn="l" rtl="0" eaLnBrk="1" fontAlgn="base" hangingPunct="1">
              <a:spcBef>
                <a:spcPct val="20000"/>
              </a:spcBef>
              <a:spcAft>
                <a:spcPct val="0"/>
              </a:spcAft>
              <a:buChar char="–"/>
              <a:defRPr sz="1600">
                <a:solidFill>
                  <a:schemeClr val="tx1"/>
                </a:solidFill>
                <a:latin typeface="+mn-lt"/>
              </a:defRPr>
            </a:lvl4pPr>
            <a:lvl5pPr marL="2057400" indent="-228600" algn="l" rtl="0" eaLnBrk="1" fontAlgn="base" hangingPunct="1">
              <a:spcBef>
                <a:spcPct val="20000"/>
              </a:spcBef>
              <a:spcAft>
                <a:spcPct val="0"/>
              </a:spcAft>
              <a:buChar char="»"/>
              <a:defRPr sz="1200">
                <a:solidFill>
                  <a:schemeClr val="tx1"/>
                </a:solidFill>
                <a:latin typeface="+mn-lt"/>
              </a:defRPr>
            </a:lvl5pPr>
            <a:lvl6pPr marL="2514600" indent="-228600" algn="l" rtl="0" eaLnBrk="1" fontAlgn="base" hangingPunct="1">
              <a:spcBef>
                <a:spcPct val="20000"/>
              </a:spcBef>
              <a:spcAft>
                <a:spcPct val="0"/>
              </a:spcAft>
              <a:buChar char="»"/>
              <a:defRPr sz="1200">
                <a:solidFill>
                  <a:schemeClr val="tx1"/>
                </a:solidFill>
                <a:latin typeface="+mn-lt"/>
              </a:defRPr>
            </a:lvl6pPr>
            <a:lvl7pPr marL="2971800" indent="-228600" algn="l" rtl="0" eaLnBrk="1" fontAlgn="base" hangingPunct="1">
              <a:spcBef>
                <a:spcPct val="20000"/>
              </a:spcBef>
              <a:spcAft>
                <a:spcPct val="0"/>
              </a:spcAft>
              <a:buChar char="»"/>
              <a:defRPr sz="1200">
                <a:solidFill>
                  <a:schemeClr val="tx1"/>
                </a:solidFill>
                <a:latin typeface="+mn-lt"/>
              </a:defRPr>
            </a:lvl7pPr>
            <a:lvl8pPr marL="3429000" indent="-228600" algn="l" rtl="0" eaLnBrk="1" fontAlgn="base" hangingPunct="1">
              <a:spcBef>
                <a:spcPct val="20000"/>
              </a:spcBef>
              <a:spcAft>
                <a:spcPct val="0"/>
              </a:spcAft>
              <a:buChar char="»"/>
              <a:defRPr sz="1200">
                <a:solidFill>
                  <a:schemeClr val="tx1"/>
                </a:solidFill>
                <a:latin typeface="+mn-lt"/>
              </a:defRPr>
            </a:lvl8pPr>
            <a:lvl9pPr marL="3886200" indent="-228600" algn="l" rtl="0" eaLnBrk="1" fontAlgn="base" hangingPunct="1">
              <a:spcBef>
                <a:spcPct val="20000"/>
              </a:spcBef>
              <a:spcAft>
                <a:spcPct val="0"/>
              </a:spcAft>
              <a:buChar char="»"/>
              <a:defRPr sz="1200">
                <a:solidFill>
                  <a:schemeClr val="tx1"/>
                </a:solidFill>
                <a:latin typeface="+mn-lt"/>
              </a:defRPr>
            </a:lvl9pPr>
          </a:lstStyle>
          <a:p>
            <a:pPr marL="411480" indent="-308610">
              <a:spcBef>
                <a:spcPts val="0"/>
              </a:spcBef>
              <a:spcAft>
                <a:spcPts val="0"/>
              </a:spcAft>
              <a:buSzPts val="1820"/>
              <a:buFont typeface="Courier New" panose="02070309020205020404" pitchFamily="49" charset="0"/>
              <a:buChar char="o"/>
            </a:pPr>
            <a:r>
              <a:rPr lang="en-US" sz="1800" kern="0" dirty="0"/>
              <a:t>Adapts to physiology and behavior</a:t>
            </a:r>
          </a:p>
          <a:p>
            <a:pPr marL="411480" indent="-308610">
              <a:spcBef>
                <a:spcPts val="420"/>
              </a:spcBef>
              <a:spcAft>
                <a:spcPts val="0"/>
              </a:spcAft>
              <a:buSzPts val="1820"/>
              <a:buFont typeface="Courier New" panose="02070309020205020404" pitchFamily="49" charset="0"/>
              <a:buChar char="o"/>
            </a:pPr>
            <a:r>
              <a:rPr lang="en-US" sz="1800" kern="0" dirty="0"/>
              <a:t>Automated meal handling</a:t>
            </a:r>
          </a:p>
          <a:p>
            <a:pPr marL="411480" indent="-308610">
              <a:spcBef>
                <a:spcPts val="420"/>
              </a:spcBef>
              <a:spcAft>
                <a:spcPts val="0"/>
              </a:spcAft>
              <a:buSzPts val="1820"/>
              <a:buFont typeface="Courier New" panose="02070309020205020404" pitchFamily="49" charset="0"/>
              <a:buChar char="o"/>
            </a:pPr>
            <a:r>
              <a:rPr lang="en-US" sz="1800" kern="0" dirty="0"/>
              <a:t>100% Auto Mode capable</a:t>
            </a:r>
          </a:p>
          <a:p>
            <a:pPr marL="411480" indent="-308610">
              <a:spcBef>
                <a:spcPts val="420"/>
              </a:spcBef>
              <a:spcAft>
                <a:spcPts val="0"/>
              </a:spcAft>
              <a:buSzPts val="1820"/>
              <a:buFont typeface="Courier New" panose="02070309020205020404" pitchFamily="49" charset="0"/>
              <a:buChar char="o"/>
            </a:pPr>
            <a:r>
              <a:rPr lang="en-US" sz="1800" kern="0" dirty="0"/>
              <a:t>50% smaller disposable CGM (</a:t>
            </a:r>
            <a:r>
              <a:rPr lang="en-US" sz="1800" kern="0" dirty="0" err="1"/>
              <a:t>Simplera</a:t>
            </a:r>
            <a:r>
              <a:rPr lang="en-US" sz="1800" kern="0" dirty="0"/>
              <a:t>)</a:t>
            </a:r>
          </a:p>
          <a:p>
            <a:pPr marL="811530" lvl="1" indent="-308610">
              <a:spcBef>
                <a:spcPts val="420"/>
              </a:spcBef>
              <a:spcAft>
                <a:spcPts val="0"/>
              </a:spcAft>
              <a:buSzPts val="1820"/>
              <a:buFont typeface="Courier New" panose="02070309020205020404" pitchFamily="49" charset="0"/>
              <a:buChar char="o"/>
            </a:pPr>
            <a:r>
              <a:rPr lang="en-US" sz="1600" kern="0" dirty="0" err="1"/>
              <a:t>Simplera</a:t>
            </a:r>
            <a:r>
              <a:rPr lang="en-US" sz="1600" kern="0" dirty="0"/>
              <a:t> submitted for CE Mark in Europe; holding off for FDA submission until 780G and Guardian 4 approved</a:t>
            </a:r>
          </a:p>
          <a:p>
            <a:pPr marL="411480" indent="-308610">
              <a:spcBef>
                <a:spcPts val="420"/>
              </a:spcBef>
              <a:spcAft>
                <a:spcPts val="0"/>
              </a:spcAft>
              <a:buSzPts val="1820"/>
              <a:buFont typeface="Courier New" panose="02070309020205020404" pitchFamily="49" charset="0"/>
              <a:buChar char="o"/>
            </a:pPr>
            <a:r>
              <a:rPr lang="en-US" sz="1800" kern="0" dirty="0"/>
              <a:t>10 second sensor insertion</a:t>
            </a:r>
          </a:p>
          <a:p>
            <a:pPr marL="411480" indent="-308610">
              <a:spcBef>
                <a:spcPts val="420"/>
              </a:spcBef>
              <a:spcAft>
                <a:spcPts val="0"/>
              </a:spcAft>
              <a:buSzPts val="1820"/>
              <a:buFont typeface="Courier New" panose="02070309020205020404" pitchFamily="49" charset="0"/>
              <a:buChar char="o"/>
            </a:pPr>
            <a:r>
              <a:rPr lang="en-US" sz="1800" kern="0" dirty="0"/>
              <a:t>Smartphone Control</a:t>
            </a:r>
          </a:p>
        </p:txBody>
      </p:sp>
      <p:pic>
        <p:nvPicPr>
          <p:cNvPr id="3" name="Picture 2">
            <a:extLst>
              <a:ext uri="{FF2B5EF4-FFF2-40B4-BE49-F238E27FC236}">
                <a16:creationId xmlns:a16="http://schemas.microsoft.com/office/drawing/2014/main" id="{3873E3ED-BBEA-4665-ADCA-1924D2DE08FD}"/>
              </a:ext>
            </a:extLst>
          </p:cNvPr>
          <p:cNvPicPr>
            <a:picLocks noChangeAspect="1"/>
          </p:cNvPicPr>
          <p:nvPr/>
        </p:nvPicPr>
        <p:blipFill>
          <a:blip r:embed="rId5"/>
          <a:stretch>
            <a:fillRect/>
          </a:stretch>
        </p:blipFill>
        <p:spPr>
          <a:xfrm>
            <a:off x="303373" y="4235900"/>
            <a:ext cx="5694041" cy="2245156"/>
          </a:xfrm>
          <a:prstGeom prst="rect">
            <a:avLst/>
          </a:prstGeom>
        </p:spPr>
      </p:pic>
    </p:spTree>
  </p:cSld>
  <p:clrMapOvr>
    <a:masterClrMapping/>
  </p:clrMapOvr>
  <p:transition>
    <p:fade thruBlk="1"/>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DA Approves Tandem&amp;#39;s Basal-IQ Predictive Low Glucose Suspend System |  diaTribe">
            <a:extLst>
              <a:ext uri="{FF2B5EF4-FFF2-40B4-BE49-F238E27FC236}">
                <a16:creationId xmlns:a16="http://schemas.microsoft.com/office/drawing/2014/main" id="{4F8B5D51-4361-4994-BA36-E953446281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799" y="353752"/>
            <a:ext cx="3948779" cy="284664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irst Impressions of Control-IQ | diaTribe">
            <a:extLst>
              <a:ext uri="{FF2B5EF4-FFF2-40B4-BE49-F238E27FC236}">
                <a16:creationId xmlns:a16="http://schemas.microsoft.com/office/drawing/2014/main" id="{13680244-BFB6-4561-8AAE-ED9766BD2D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53578" y="3314712"/>
            <a:ext cx="4639613" cy="31199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2652FE3-D2C8-4B7F-B9F7-E706C20EC710}"/>
              </a:ext>
            </a:extLst>
          </p:cNvPr>
          <p:cNvSpPr>
            <a:spLocks noGrp="1"/>
          </p:cNvSpPr>
          <p:nvPr>
            <p:ph type="title"/>
          </p:nvPr>
        </p:nvSpPr>
        <p:spPr>
          <a:xfrm>
            <a:off x="4876800" y="1006568"/>
            <a:ext cx="3619501" cy="1166313"/>
          </a:xfrm>
        </p:spPr>
        <p:txBody>
          <a:bodyPr>
            <a:normAutofit/>
          </a:bodyPr>
          <a:lstStyle/>
          <a:p>
            <a:r>
              <a:rPr lang="en-US" sz="2400" dirty="0"/>
              <a:t>Tandem t:slim x2 Basal IQ &amp; Control IQ</a:t>
            </a:r>
            <a:br>
              <a:rPr lang="en-US" sz="1500" dirty="0"/>
            </a:br>
            <a:endParaRPr lang="en-US" dirty="0"/>
          </a:p>
        </p:txBody>
      </p:sp>
    </p:spTree>
    <p:extLst>
      <p:ext uri="{BB962C8B-B14F-4D97-AF65-F5344CB8AC3E}">
        <p14:creationId xmlns:p14="http://schemas.microsoft.com/office/powerpoint/2010/main" val="3142006975"/>
      </p:ext>
    </p:extLst>
  </p:cSld>
  <p:clrMapOvr>
    <a:masterClrMapping/>
  </p:clrMapOvr>
  <p:transition>
    <p:fade thruBlk="1"/>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457200"/>
            <a:ext cx="5257800" cy="685799"/>
          </a:xfrm>
        </p:spPr>
        <p:txBody>
          <a:bodyPr>
            <a:normAutofit/>
          </a:bodyPr>
          <a:lstStyle/>
          <a:p>
            <a:pPr algn="ctr"/>
            <a:r>
              <a:rPr lang="en-US" sz="3300" dirty="0"/>
              <a:t>Tandem t:slim x2</a:t>
            </a:r>
          </a:p>
        </p:txBody>
      </p:sp>
      <p:sp>
        <p:nvSpPr>
          <p:cNvPr id="3" name="Content Placeholder 2"/>
          <p:cNvSpPr>
            <a:spLocks noGrp="1"/>
          </p:cNvSpPr>
          <p:nvPr>
            <p:ph idx="1"/>
          </p:nvPr>
        </p:nvSpPr>
        <p:spPr>
          <a:xfrm>
            <a:off x="2133600" y="2116230"/>
            <a:ext cx="6323480" cy="2625539"/>
          </a:xfrm>
        </p:spPr>
        <p:txBody>
          <a:bodyPr>
            <a:normAutofit fontScale="92500"/>
          </a:bodyPr>
          <a:lstStyle/>
          <a:p>
            <a:pPr>
              <a:buFont typeface="Courier New" panose="02070309020205020404" pitchFamily="49" charset="0"/>
              <a:buChar char="o"/>
            </a:pPr>
            <a:r>
              <a:rPr lang="en-US" sz="2100" dirty="0"/>
              <a:t>First touch screen and rechargeable pump</a:t>
            </a:r>
          </a:p>
          <a:p>
            <a:pPr>
              <a:buFont typeface="Courier New" panose="02070309020205020404" pitchFamily="49" charset="0"/>
              <a:buChar char="o"/>
            </a:pPr>
            <a:r>
              <a:rPr lang="en-US" sz="2100" dirty="0"/>
              <a:t>Released 2016</a:t>
            </a:r>
          </a:p>
          <a:p>
            <a:pPr>
              <a:buFont typeface="Courier New" panose="02070309020205020404" pitchFamily="49" charset="0"/>
              <a:buChar char="o"/>
            </a:pPr>
            <a:r>
              <a:rPr lang="en-US" sz="2100" dirty="0"/>
              <a:t>Software is upgradeable via computer connection</a:t>
            </a:r>
          </a:p>
          <a:p>
            <a:pPr lvl="1">
              <a:buFont typeface="Courier New" panose="02070309020205020404" pitchFamily="49" charset="0"/>
              <a:buChar char="o"/>
            </a:pPr>
            <a:r>
              <a:rPr lang="en-US" sz="1800" dirty="0"/>
              <a:t>First pump capable of receiving software upgrades</a:t>
            </a:r>
          </a:p>
          <a:p>
            <a:pPr>
              <a:buFont typeface="Courier New" panose="02070309020205020404" pitchFamily="49" charset="0"/>
              <a:buChar char="o"/>
            </a:pPr>
            <a:r>
              <a:rPr lang="en-US" sz="2100" dirty="0"/>
              <a:t>Holds 300 units of insulin via cartridge</a:t>
            </a:r>
          </a:p>
          <a:p>
            <a:pPr>
              <a:buFont typeface="Courier New" panose="02070309020205020404" pitchFamily="49" charset="0"/>
              <a:buChar char="o"/>
            </a:pPr>
            <a:r>
              <a:rPr lang="en-US" sz="2100" dirty="0"/>
              <a:t>2 software formats: Basal IQ or Control IQ</a:t>
            </a:r>
          </a:p>
          <a:p>
            <a:endParaRPr lang="en-US" dirty="0"/>
          </a:p>
        </p:txBody>
      </p:sp>
    </p:spTree>
    <p:extLst>
      <p:ext uri="{BB962C8B-B14F-4D97-AF65-F5344CB8AC3E}">
        <p14:creationId xmlns:p14="http://schemas.microsoft.com/office/powerpoint/2010/main" val="3094731156"/>
      </p:ext>
    </p:extLst>
  </p:cSld>
  <p:clrMapOvr>
    <a:masterClrMapping/>
  </p:clrMapOvr>
  <p:transition>
    <p:fade thruBlk="1"/>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Image result for tandem basal iq&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2529" y="1852333"/>
            <a:ext cx="5478371" cy="3949321"/>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482249D4-CD10-4522-0AF2-221D9773B695}"/>
              </a:ext>
            </a:extLst>
          </p:cNvPr>
          <p:cNvSpPr txBox="1">
            <a:spLocks/>
          </p:cNvSpPr>
          <p:nvPr/>
        </p:nvSpPr>
        <p:spPr>
          <a:xfrm>
            <a:off x="1832813" y="1083241"/>
            <a:ext cx="5257800" cy="685799"/>
          </a:xfrm>
          <a:prstGeom prst="rect">
            <a:avLst/>
          </a:prstGeom>
        </p:spPr>
        <p:txBody>
          <a:bodyPr>
            <a:normAutofit fontScale="85000" lnSpcReduction="10000"/>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en-US" sz="3300" cap="none" dirty="0">
                <a:solidFill>
                  <a:schemeClr val="accent1">
                    <a:lumMod val="50000"/>
                  </a:schemeClr>
                </a:solidFill>
              </a:rPr>
              <a:t>Tandem t:slim x2 Basal IQ</a:t>
            </a:r>
          </a:p>
        </p:txBody>
      </p:sp>
    </p:spTree>
    <p:extLst>
      <p:ext uri="{BB962C8B-B14F-4D97-AF65-F5344CB8AC3E}">
        <p14:creationId xmlns:p14="http://schemas.microsoft.com/office/powerpoint/2010/main" val="1847727899"/>
      </p:ext>
    </p:extLst>
  </p:cSld>
  <p:clrMapOvr>
    <a:masterClrMapping/>
  </p:clrMapOvr>
  <p:transition>
    <p:fade thruBlk="1"/>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56"/>
          <p:cNvSpPr txBox="1">
            <a:spLocks noGrp="1"/>
          </p:cNvSpPr>
          <p:nvPr>
            <p:ph type="title"/>
          </p:nvPr>
        </p:nvSpPr>
        <p:spPr>
          <a:xfrm>
            <a:off x="1600200" y="325447"/>
            <a:ext cx="6686550" cy="652182"/>
          </a:xfrm>
          <a:prstGeom prst="rect">
            <a:avLst/>
          </a:prstGeom>
          <a:noFill/>
          <a:ln>
            <a:noFill/>
          </a:ln>
        </p:spPr>
        <p:txBody>
          <a:bodyPr spcFirstLastPara="1" vert="horz" wrap="square" lIns="68569" tIns="34275" rIns="68569" bIns="34275" numCol="1" rtlCol="0" anchor="ctr" anchorCtr="0" compatLnSpc="1">
            <a:prstTxWarp prst="textNoShape">
              <a:avLst/>
            </a:prstTxWarp>
            <a:normAutofit/>
          </a:bodyPr>
          <a:lstStyle/>
          <a:p>
            <a:pPr algn="ctr">
              <a:spcBef>
                <a:spcPts val="0"/>
              </a:spcBef>
              <a:buClr>
                <a:srgbClr val="EAD594"/>
              </a:buClr>
              <a:buSzPts val="4100"/>
            </a:pPr>
            <a:r>
              <a:rPr lang="en-US" sz="3000" dirty="0"/>
              <a:t>Basal IQ</a:t>
            </a:r>
            <a:endParaRPr sz="3000" dirty="0"/>
          </a:p>
        </p:txBody>
      </p:sp>
      <p:sp>
        <p:nvSpPr>
          <p:cNvPr id="455" name="Google Shape;455;p56"/>
          <p:cNvSpPr txBox="1">
            <a:spLocks noGrp="1"/>
          </p:cNvSpPr>
          <p:nvPr>
            <p:ph type="body" idx="1"/>
          </p:nvPr>
        </p:nvSpPr>
        <p:spPr>
          <a:xfrm>
            <a:off x="1883954" y="1103846"/>
            <a:ext cx="6615953" cy="2180738"/>
          </a:xfrm>
          <a:prstGeom prst="rect">
            <a:avLst/>
          </a:prstGeom>
          <a:noFill/>
          <a:ln>
            <a:noFill/>
          </a:ln>
        </p:spPr>
        <p:txBody>
          <a:bodyPr spcFirstLastPara="1" vert="horz" wrap="square" lIns="68569" tIns="34275" rIns="68569" bIns="34275" numCol="1" rtlCol="0" anchor="t" anchorCtr="0" compatLnSpc="1">
            <a:prstTxWarp prst="textNoShape">
              <a:avLst/>
            </a:prstTxWarp>
            <a:normAutofit fontScale="70000" lnSpcReduction="20000"/>
          </a:bodyPr>
          <a:lstStyle/>
          <a:p>
            <a:pPr marL="445770">
              <a:spcBef>
                <a:spcPts val="0"/>
              </a:spcBef>
              <a:buSzPts val="1820"/>
              <a:buFont typeface="Courier New" panose="02070309020205020404" pitchFamily="49" charset="0"/>
              <a:buChar char="o"/>
            </a:pPr>
            <a:r>
              <a:rPr lang="en-US" dirty="0">
                <a:solidFill>
                  <a:schemeClr val="tx1"/>
                </a:solidFill>
              </a:rPr>
              <a:t>Pump has an algorithm using Dexcom G6 to predict lows</a:t>
            </a:r>
          </a:p>
          <a:p>
            <a:pPr marL="445770">
              <a:spcBef>
                <a:spcPts val="0"/>
              </a:spcBef>
              <a:buSzPts val="1820"/>
              <a:buFont typeface="Courier New" panose="02070309020205020404" pitchFamily="49" charset="0"/>
              <a:buChar char="o"/>
            </a:pPr>
            <a:r>
              <a:rPr lang="en-US" dirty="0">
                <a:solidFill>
                  <a:schemeClr val="tx1"/>
                </a:solidFill>
              </a:rPr>
              <a:t>Integrated with Dexcom G6</a:t>
            </a:r>
          </a:p>
          <a:p>
            <a:pPr marL="445770">
              <a:spcBef>
                <a:spcPts val="0"/>
              </a:spcBef>
              <a:buSzPts val="1820"/>
              <a:buFont typeface="Courier New" panose="02070309020205020404" pitchFamily="49" charset="0"/>
              <a:buChar char="o"/>
            </a:pPr>
            <a:r>
              <a:rPr lang="en-US" dirty="0">
                <a:solidFill>
                  <a:schemeClr val="tx1"/>
                </a:solidFill>
              </a:rPr>
              <a:t>Uses real time sensor data and predicts glucose 30 minutes ahead</a:t>
            </a:r>
            <a:endParaRPr dirty="0">
              <a:solidFill>
                <a:schemeClr val="tx1"/>
              </a:solidFill>
            </a:endParaRPr>
          </a:p>
          <a:p>
            <a:pPr>
              <a:buFont typeface="Courier New" panose="02070309020205020404" pitchFamily="49" charset="0"/>
              <a:buChar char="o"/>
            </a:pPr>
            <a:r>
              <a:rPr lang="en-US" dirty="0">
                <a:solidFill>
                  <a:schemeClr val="tx1"/>
                </a:solidFill>
              </a:rPr>
              <a:t>Will suspend basal insulin if BG is &lt;70 OR predicted to be &lt;80 in next 30 minutes</a:t>
            </a:r>
          </a:p>
          <a:p>
            <a:pPr>
              <a:buFont typeface="Courier New" panose="02070309020205020404" pitchFamily="49" charset="0"/>
              <a:buChar char="o"/>
            </a:pPr>
            <a:r>
              <a:rPr lang="en-US" dirty="0">
                <a:solidFill>
                  <a:schemeClr val="tx1"/>
                </a:solidFill>
              </a:rPr>
              <a:t>Assesses in 5 minute increments</a:t>
            </a:r>
          </a:p>
          <a:p>
            <a:pPr>
              <a:buFont typeface="Courier New" panose="02070309020205020404" pitchFamily="49" charset="0"/>
              <a:buChar char="o"/>
            </a:pPr>
            <a:r>
              <a:rPr lang="en-US" dirty="0">
                <a:solidFill>
                  <a:schemeClr val="tx1"/>
                </a:solidFill>
              </a:rPr>
              <a:t>Turns back on once predicted BG is rising</a:t>
            </a:r>
          </a:p>
        </p:txBody>
      </p:sp>
      <p:pic>
        <p:nvPicPr>
          <p:cNvPr id="8" name="Picture 7">
            <a:extLst>
              <a:ext uri="{FF2B5EF4-FFF2-40B4-BE49-F238E27FC236}">
                <a16:creationId xmlns:a16="http://schemas.microsoft.com/office/drawing/2014/main" id="{CA8C079F-AD1D-42E8-A4F0-7B947800008B}"/>
              </a:ext>
            </a:extLst>
          </p:cNvPr>
          <p:cNvPicPr>
            <a:picLocks noChangeAspect="1"/>
          </p:cNvPicPr>
          <p:nvPr/>
        </p:nvPicPr>
        <p:blipFill>
          <a:blip r:embed="rId3"/>
          <a:stretch>
            <a:fillRect/>
          </a:stretch>
        </p:blipFill>
        <p:spPr>
          <a:xfrm>
            <a:off x="2332435" y="3552339"/>
            <a:ext cx="5718992" cy="2980214"/>
          </a:xfrm>
          <a:prstGeom prst="rect">
            <a:avLst/>
          </a:prstGeom>
        </p:spPr>
      </p:pic>
    </p:spTree>
  </p:cSld>
  <p:clrMapOvr>
    <a:masterClrMapping/>
  </p:clrMapOvr>
  <p:transition>
    <p:fade thruBlk="1"/>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pic>
        <p:nvPicPr>
          <p:cNvPr id="3074" name="Picture 2" descr="First Impressions of Control-IQ | diaTribe">
            <a:extLst>
              <a:ext uri="{FF2B5EF4-FFF2-40B4-BE49-F238E27FC236}">
                <a16:creationId xmlns:a16="http://schemas.microsoft.com/office/drawing/2014/main" id="{B68EAC9C-71B1-4D65-83CF-B244AFAE47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156" y="1676400"/>
            <a:ext cx="4171950" cy="280544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ontrol-IQ Technology for the t:slim X2 Insulin Pump| Tandem Diabetes Care">
            <a:extLst>
              <a:ext uri="{FF2B5EF4-FFF2-40B4-BE49-F238E27FC236}">
                <a16:creationId xmlns:a16="http://schemas.microsoft.com/office/drawing/2014/main" id="{24BB38EB-1986-406F-84CE-DB54DB2071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6933" y="3962400"/>
            <a:ext cx="4109986" cy="264295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F8E9EC7A-0511-4606-6B76-55480EBB837F}"/>
              </a:ext>
            </a:extLst>
          </p:cNvPr>
          <p:cNvSpPr txBox="1">
            <a:spLocks/>
          </p:cNvSpPr>
          <p:nvPr/>
        </p:nvSpPr>
        <p:spPr>
          <a:xfrm>
            <a:off x="1676400" y="499117"/>
            <a:ext cx="6444075" cy="1091821"/>
          </a:xfrm>
          <a:prstGeom prst="rect">
            <a:avLst/>
          </a:prstGeom>
        </p:spPr>
        <p:txBody>
          <a:bodyPr>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en-US" sz="3300" cap="none" dirty="0">
                <a:solidFill>
                  <a:schemeClr val="accent1">
                    <a:lumMod val="50000"/>
                  </a:schemeClr>
                </a:solidFill>
              </a:rPr>
              <a:t>Tandem t:slim x2 Control IQ</a:t>
            </a:r>
          </a:p>
        </p:txBody>
      </p:sp>
    </p:spTree>
  </p:cSld>
  <p:clrMapOvr>
    <a:masterClrMapping/>
  </p:clrMapOvr>
  <p:transition>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124200" y="1524000"/>
            <a:ext cx="5232400" cy="1470025"/>
          </a:xfrm>
        </p:spPr>
        <p:txBody>
          <a:bodyPr>
            <a:normAutofit/>
          </a:bodyPr>
          <a:lstStyle/>
          <a:p>
            <a:r>
              <a:rPr lang="en-US" sz="4400" dirty="0"/>
              <a:t>Technology</a:t>
            </a:r>
            <a:r>
              <a:rPr lang="en-US" dirty="0"/>
              <a:t> </a:t>
            </a:r>
          </a:p>
        </p:txBody>
      </p:sp>
      <p:pic>
        <p:nvPicPr>
          <p:cNvPr id="1028" name="Picture 4" descr="C:\Users\Michelle\AppData\Local\Microsoft\Windows\Temporary Internet Files\Content.IE5\30QMGYDU\technology-overload2-786764[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96" y="-1"/>
            <a:ext cx="3787503" cy="330305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Michelle\AppData\Local\Microsoft\Windows\Temporary Internet Files\Content.IE5\30QMGYDU\technology_by_art_of_kawaii[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1354" y="3581400"/>
            <a:ext cx="4999446" cy="3124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0385408"/>
      </p:ext>
    </p:extLst>
  </p:cSld>
  <p:clrMapOvr>
    <a:masterClrMapping/>
  </p:clrMapOvr>
  <p:transition>
    <p:fade thruBlk="1"/>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pic>
        <p:nvPicPr>
          <p:cNvPr id="5" name="Picture 4">
            <a:extLst>
              <a:ext uri="{FF2B5EF4-FFF2-40B4-BE49-F238E27FC236}">
                <a16:creationId xmlns:a16="http://schemas.microsoft.com/office/drawing/2014/main" id="{41B275B3-B274-406E-A7B4-55C7C50DDFD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676400" y="914400"/>
            <a:ext cx="7467600" cy="5438775"/>
          </a:xfrm>
          <a:prstGeom prst="rect">
            <a:avLst/>
          </a:prstGeom>
          <a:noFill/>
          <a:ln>
            <a:noFill/>
          </a:ln>
        </p:spPr>
      </p:pic>
    </p:spTree>
  </p:cSld>
  <p:clrMapOvr>
    <a:masterClrMapping/>
  </p:clrMapOvr>
  <p:transition>
    <p:fade thruBlk="1"/>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p65"/>
          <p:cNvSpPr txBox="1">
            <a:spLocks noGrp="1"/>
          </p:cNvSpPr>
          <p:nvPr>
            <p:ph type="title"/>
          </p:nvPr>
        </p:nvSpPr>
        <p:spPr>
          <a:xfrm>
            <a:off x="1676400" y="381000"/>
            <a:ext cx="6172200" cy="422672"/>
          </a:xfrm>
          <a:prstGeom prst="rect">
            <a:avLst/>
          </a:prstGeom>
          <a:noFill/>
          <a:ln>
            <a:noFill/>
          </a:ln>
        </p:spPr>
        <p:txBody>
          <a:bodyPr spcFirstLastPara="1" vert="horz" wrap="square" lIns="68569" tIns="34275" rIns="68569" bIns="34275" numCol="1" rtlCol="0" anchor="ctr" anchorCtr="0" compatLnSpc="1">
            <a:prstTxWarp prst="textNoShape">
              <a:avLst/>
            </a:prstTxWarp>
            <a:normAutofit fontScale="90000"/>
          </a:bodyPr>
          <a:lstStyle/>
          <a:p>
            <a:pPr algn="ctr">
              <a:spcBef>
                <a:spcPts val="0"/>
              </a:spcBef>
              <a:buClr>
                <a:srgbClr val="EAD594"/>
              </a:buClr>
              <a:buSzPts val="4100"/>
            </a:pPr>
            <a:r>
              <a:rPr lang="en-US" dirty="0"/>
              <a:t>t:connect Mobile App</a:t>
            </a:r>
            <a:endParaRPr dirty="0"/>
          </a:p>
        </p:txBody>
      </p:sp>
      <p:pic>
        <p:nvPicPr>
          <p:cNvPr id="3" name="Picture 2">
            <a:extLst>
              <a:ext uri="{FF2B5EF4-FFF2-40B4-BE49-F238E27FC236}">
                <a16:creationId xmlns:a16="http://schemas.microsoft.com/office/drawing/2014/main" id="{89F7B2AB-2ABC-4E09-B39B-3BC1DEDE7798}"/>
              </a:ext>
            </a:extLst>
          </p:cNvPr>
          <p:cNvPicPr>
            <a:picLocks noChangeAspect="1"/>
          </p:cNvPicPr>
          <p:nvPr/>
        </p:nvPicPr>
        <p:blipFill>
          <a:blip r:embed="rId3"/>
          <a:stretch>
            <a:fillRect/>
          </a:stretch>
        </p:blipFill>
        <p:spPr>
          <a:xfrm>
            <a:off x="221876" y="1143001"/>
            <a:ext cx="4672388" cy="4784526"/>
          </a:xfrm>
          <a:prstGeom prst="rect">
            <a:avLst/>
          </a:prstGeom>
        </p:spPr>
      </p:pic>
      <p:sp>
        <p:nvSpPr>
          <p:cNvPr id="8" name="Google Shape;509;p64">
            <a:extLst>
              <a:ext uri="{FF2B5EF4-FFF2-40B4-BE49-F238E27FC236}">
                <a16:creationId xmlns:a16="http://schemas.microsoft.com/office/drawing/2014/main" id="{BA865DE9-8D99-403C-B87B-BF0E02ED7538}"/>
              </a:ext>
            </a:extLst>
          </p:cNvPr>
          <p:cNvSpPr txBox="1">
            <a:spLocks/>
          </p:cNvSpPr>
          <p:nvPr/>
        </p:nvSpPr>
        <p:spPr>
          <a:xfrm>
            <a:off x="5103158" y="1275756"/>
            <a:ext cx="3818966" cy="4651771"/>
          </a:xfrm>
          <a:prstGeom prst="rect">
            <a:avLst/>
          </a:prstGeom>
          <a:noFill/>
          <a:ln>
            <a:noFill/>
          </a:ln>
        </p:spPr>
        <p:txBody>
          <a:bodyPr spcFirstLastPara="1" wrap="square" lIns="68569" tIns="34275" rIns="68569" bIns="34275" anchor="t" anchorCtr="0">
            <a:normAutofit/>
          </a:bodyPr>
          <a:lstStyle>
            <a:lvl1pPr marL="342900" indent="-342900" algn="l" rtl="0" eaLnBrk="1" fontAlgn="base" hangingPunct="1">
              <a:spcBef>
                <a:spcPct val="5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Font typeface="Wingdings" pitchFamily="2" charset="2"/>
              <a:buChar char="Ø"/>
              <a:defRPr sz="2200" i="1">
                <a:solidFill>
                  <a:schemeClr val="tx1"/>
                </a:solidFill>
                <a:latin typeface="+mn-lt"/>
              </a:defRPr>
            </a:lvl2pPr>
            <a:lvl3pPr marL="1143000" indent="-228600" algn="l" rtl="0" eaLnBrk="1" fontAlgn="base" hangingPunct="1">
              <a:spcBef>
                <a:spcPct val="20000"/>
              </a:spcBef>
              <a:spcAft>
                <a:spcPct val="0"/>
              </a:spcAft>
              <a:buChar char="•"/>
              <a:defRPr sz="2000">
                <a:solidFill>
                  <a:schemeClr val="tx1"/>
                </a:solidFill>
                <a:latin typeface="+mn-lt"/>
              </a:defRPr>
            </a:lvl3pPr>
            <a:lvl4pPr marL="1600200" indent="-228600" algn="l" rtl="0" eaLnBrk="1" fontAlgn="base" hangingPunct="1">
              <a:spcBef>
                <a:spcPct val="20000"/>
              </a:spcBef>
              <a:spcAft>
                <a:spcPct val="0"/>
              </a:spcAft>
              <a:buChar char="–"/>
              <a:defRPr sz="1600">
                <a:solidFill>
                  <a:schemeClr val="tx1"/>
                </a:solidFill>
                <a:latin typeface="+mn-lt"/>
              </a:defRPr>
            </a:lvl4pPr>
            <a:lvl5pPr marL="2057400" indent="-228600" algn="l" rtl="0" eaLnBrk="1" fontAlgn="base" hangingPunct="1">
              <a:spcBef>
                <a:spcPct val="20000"/>
              </a:spcBef>
              <a:spcAft>
                <a:spcPct val="0"/>
              </a:spcAft>
              <a:buChar char="»"/>
              <a:defRPr sz="1200">
                <a:solidFill>
                  <a:schemeClr val="tx1"/>
                </a:solidFill>
                <a:latin typeface="+mn-lt"/>
              </a:defRPr>
            </a:lvl5pPr>
            <a:lvl6pPr marL="2514600" indent="-228600" algn="l" rtl="0" eaLnBrk="1" fontAlgn="base" hangingPunct="1">
              <a:spcBef>
                <a:spcPct val="20000"/>
              </a:spcBef>
              <a:spcAft>
                <a:spcPct val="0"/>
              </a:spcAft>
              <a:buChar char="»"/>
              <a:defRPr sz="1200">
                <a:solidFill>
                  <a:schemeClr val="tx1"/>
                </a:solidFill>
                <a:latin typeface="+mn-lt"/>
              </a:defRPr>
            </a:lvl6pPr>
            <a:lvl7pPr marL="2971800" indent="-228600" algn="l" rtl="0" eaLnBrk="1" fontAlgn="base" hangingPunct="1">
              <a:spcBef>
                <a:spcPct val="20000"/>
              </a:spcBef>
              <a:spcAft>
                <a:spcPct val="0"/>
              </a:spcAft>
              <a:buChar char="»"/>
              <a:defRPr sz="1200">
                <a:solidFill>
                  <a:schemeClr val="tx1"/>
                </a:solidFill>
                <a:latin typeface="+mn-lt"/>
              </a:defRPr>
            </a:lvl7pPr>
            <a:lvl8pPr marL="3429000" indent="-228600" algn="l" rtl="0" eaLnBrk="1" fontAlgn="base" hangingPunct="1">
              <a:spcBef>
                <a:spcPct val="20000"/>
              </a:spcBef>
              <a:spcAft>
                <a:spcPct val="0"/>
              </a:spcAft>
              <a:buChar char="»"/>
              <a:defRPr sz="1200">
                <a:solidFill>
                  <a:schemeClr val="tx1"/>
                </a:solidFill>
                <a:latin typeface="+mn-lt"/>
              </a:defRPr>
            </a:lvl8pPr>
            <a:lvl9pPr marL="3886200" indent="-228600" algn="l" rtl="0" eaLnBrk="1" fontAlgn="base" hangingPunct="1">
              <a:spcBef>
                <a:spcPct val="20000"/>
              </a:spcBef>
              <a:spcAft>
                <a:spcPct val="0"/>
              </a:spcAft>
              <a:buChar char="»"/>
              <a:defRPr sz="1200">
                <a:solidFill>
                  <a:schemeClr val="tx1"/>
                </a:solidFill>
                <a:latin typeface="+mn-lt"/>
              </a:defRPr>
            </a:lvl9pPr>
          </a:lstStyle>
          <a:p>
            <a:pPr marL="411480" indent="-308610">
              <a:spcBef>
                <a:spcPts val="0"/>
              </a:spcBef>
              <a:spcAft>
                <a:spcPts val="0"/>
              </a:spcAft>
              <a:buSzPts val="1820"/>
              <a:buFont typeface="Courier New" panose="02070309020205020404" pitchFamily="49" charset="0"/>
              <a:buChar char="o"/>
            </a:pPr>
            <a:r>
              <a:rPr lang="en-US" sz="1800" kern="0" dirty="0"/>
              <a:t>All Tandem x2 pumps have the ability to connect via Bluetooth to phone app</a:t>
            </a:r>
          </a:p>
          <a:p>
            <a:pPr marL="411480" indent="-308610">
              <a:spcBef>
                <a:spcPts val="420"/>
              </a:spcBef>
              <a:spcAft>
                <a:spcPts val="0"/>
              </a:spcAft>
              <a:buSzPts val="1820"/>
              <a:buFont typeface="Courier New" panose="02070309020205020404" pitchFamily="49" charset="0"/>
              <a:buChar char="o"/>
            </a:pPr>
            <a:r>
              <a:rPr lang="en-US" sz="1800" kern="0" dirty="0"/>
              <a:t>App provides viewer with pump home screen info, Dexcom G6 readings and graph, IOB, and all current Status info </a:t>
            </a:r>
          </a:p>
          <a:p>
            <a:pPr marL="411480" indent="-308610">
              <a:spcBef>
                <a:spcPts val="420"/>
              </a:spcBef>
              <a:spcAft>
                <a:spcPts val="0"/>
              </a:spcAft>
              <a:buSzPts val="1820"/>
              <a:buFont typeface="Courier New" panose="02070309020205020404" pitchFamily="49" charset="0"/>
              <a:buChar char="o"/>
            </a:pPr>
            <a:r>
              <a:rPr lang="en-US" sz="1800" kern="0" dirty="0"/>
              <a:t>Uploads wirelessly to t:connect and can be connected to HCP office</a:t>
            </a:r>
          </a:p>
          <a:p>
            <a:pPr marL="411480" indent="-308610">
              <a:spcBef>
                <a:spcPts val="420"/>
              </a:spcBef>
              <a:spcAft>
                <a:spcPts val="0"/>
              </a:spcAft>
              <a:buSzPts val="1820"/>
              <a:buFont typeface="Courier New" panose="02070309020205020404" pitchFamily="49" charset="0"/>
              <a:buChar char="o"/>
            </a:pPr>
            <a:r>
              <a:rPr lang="en-US" sz="1800" kern="0" dirty="0"/>
              <a:t>Pump alerts/alarms sent as notifications on phone</a:t>
            </a:r>
          </a:p>
          <a:p>
            <a:pPr marL="411480" indent="-308610">
              <a:spcBef>
                <a:spcPts val="420"/>
              </a:spcBef>
              <a:spcAft>
                <a:spcPts val="0"/>
              </a:spcAft>
              <a:buSzPts val="1820"/>
              <a:buFont typeface="Courier New" panose="02070309020205020404" pitchFamily="49" charset="0"/>
              <a:buChar char="o"/>
            </a:pPr>
            <a:r>
              <a:rPr lang="en-US" sz="1800" b="1" kern="0" dirty="0"/>
              <a:t>Can bolus from phone app!</a:t>
            </a:r>
          </a:p>
        </p:txBody>
      </p:sp>
    </p:spTree>
  </p:cSld>
  <p:clrMapOvr>
    <a:masterClrMapping/>
  </p:clrMapOvr>
  <p:transition>
    <p:fade thruBlk="1"/>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4" name="Google Shape;521;p66">
            <a:extLst>
              <a:ext uri="{FF2B5EF4-FFF2-40B4-BE49-F238E27FC236}">
                <a16:creationId xmlns:a16="http://schemas.microsoft.com/office/drawing/2014/main" id="{17044A94-C0EC-4E88-A144-B0EE2C583E3A}"/>
              </a:ext>
            </a:extLst>
          </p:cNvPr>
          <p:cNvSpPr txBox="1">
            <a:spLocks/>
          </p:cNvSpPr>
          <p:nvPr/>
        </p:nvSpPr>
        <p:spPr>
          <a:xfrm>
            <a:off x="1485900" y="447867"/>
            <a:ext cx="6172200" cy="571500"/>
          </a:xfrm>
          <a:prstGeom prst="rect">
            <a:avLst/>
          </a:prstGeom>
          <a:noFill/>
          <a:ln>
            <a:noFill/>
          </a:ln>
        </p:spPr>
        <p:txBody>
          <a:bodyPr spcFirstLastPara="1" wrap="square" lIns="68569" tIns="34275" rIns="68569" bIns="34275" anchor="ctr" anchorCtr="0">
            <a:normAutofit/>
          </a:bodyPr>
          <a:lstStyle>
            <a:lvl1pPr algn="l" rtl="0" eaLnBrk="1" fontAlgn="base" hangingPunct="1">
              <a:spcBef>
                <a:spcPct val="0"/>
              </a:spcBef>
              <a:spcAft>
                <a:spcPct val="0"/>
              </a:spcAft>
              <a:defRPr sz="3200" b="1">
                <a:solidFill>
                  <a:srgbClr val="006666"/>
                </a:solidFill>
                <a:latin typeface="+mj-lt"/>
                <a:ea typeface="+mj-ea"/>
                <a:cs typeface="+mj-cs"/>
              </a:defRPr>
            </a:lvl1pPr>
            <a:lvl2pPr algn="l" rtl="0" eaLnBrk="1" fontAlgn="base" hangingPunct="1">
              <a:spcBef>
                <a:spcPct val="0"/>
              </a:spcBef>
              <a:spcAft>
                <a:spcPct val="0"/>
              </a:spcAft>
              <a:defRPr sz="3200" b="1">
                <a:solidFill>
                  <a:srgbClr val="006666"/>
                </a:solidFill>
                <a:latin typeface="Tahoma" pitchFamily="34" charset="0"/>
              </a:defRPr>
            </a:lvl2pPr>
            <a:lvl3pPr algn="l" rtl="0" eaLnBrk="1" fontAlgn="base" hangingPunct="1">
              <a:spcBef>
                <a:spcPct val="0"/>
              </a:spcBef>
              <a:spcAft>
                <a:spcPct val="0"/>
              </a:spcAft>
              <a:defRPr sz="3200" b="1">
                <a:solidFill>
                  <a:srgbClr val="006666"/>
                </a:solidFill>
                <a:latin typeface="Tahoma" pitchFamily="34" charset="0"/>
              </a:defRPr>
            </a:lvl3pPr>
            <a:lvl4pPr algn="l" rtl="0" eaLnBrk="1" fontAlgn="base" hangingPunct="1">
              <a:spcBef>
                <a:spcPct val="0"/>
              </a:spcBef>
              <a:spcAft>
                <a:spcPct val="0"/>
              </a:spcAft>
              <a:defRPr sz="3200" b="1">
                <a:solidFill>
                  <a:srgbClr val="006666"/>
                </a:solidFill>
                <a:latin typeface="Tahoma" pitchFamily="34" charset="0"/>
              </a:defRPr>
            </a:lvl4pPr>
            <a:lvl5pPr algn="l" rtl="0" eaLnBrk="1" fontAlgn="base" hangingPunct="1">
              <a:spcBef>
                <a:spcPct val="0"/>
              </a:spcBef>
              <a:spcAft>
                <a:spcPct val="0"/>
              </a:spcAft>
              <a:defRPr sz="3200" b="1">
                <a:solidFill>
                  <a:srgbClr val="006666"/>
                </a:solidFill>
                <a:latin typeface="Tahoma" pitchFamily="34" charset="0"/>
              </a:defRPr>
            </a:lvl5pPr>
            <a:lvl6pPr marL="457200" algn="l" rtl="0" eaLnBrk="1" fontAlgn="base" hangingPunct="1">
              <a:spcBef>
                <a:spcPct val="0"/>
              </a:spcBef>
              <a:spcAft>
                <a:spcPct val="0"/>
              </a:spcAft>
              <a:defRPr sz="3200" b="1">
                <a:solidFill>
                  <a:srgbClr val="006666"/>
                </a:solidFill>
                <a:latin typeface="Tahoma" pitchFamily="34" charset="0"/>
              </a:defRPr>
            </a:lvl6pPr>
            <a:lvl7pPr marL="914400" algn="l" rtl="0" eaLnBrk="1" fontAlgn="base" hangingPunct="1">
              <a:spcBef>
                <a:spcPct val="0"/>
              </a:spcBef>
              <a:spcAft>
                <a:spcPct val="0"/>
              </a:spcAft>
              <a:defRPr sz="3200" b="1">
                <a:solidFill>
                  <a:srgbClr val="006666"/>
                </a:solidFill>
                <a:latin typeface="Tahoma" pitchFamily="34" charset="0"/>
              </a:defRPr>
            </a:lvl7pPr>
            <a:lvl8pPr marL="1371600" algn="l" rtl="0" eaLnBrk="1" fontAlgn="base" hangingPunct="1">
              <a:spcBef>
                <a:spcPct val="0"/>
              </a:spcBef>
              <a:spcAft>
                <a:spcPct val="0"/>
              </a:spcAft>
              <a:defRPr sz="3200" b="1">
                <a:solidFill>
                  <a:srgbClr val="006666"/>
                </a:solidFill>
                <a:latin typeface="Tahoma" pitchFamily="34" charset="0"/>
              </a:defRPr>
            </a:lvl8pPr>
            <a:lvl9pPr marL="1828800" algn="l" rtl="0" eaLnBrk="1" fontAlgn="base" hangingPunct="1">
              <a:spcBef>
                <a:spcPct val="0"/>
              </a:spcBef>
              <a:spcAft>
                <a:spcPct val="0"/>
              </a:spcAft>
              <a:defRPr sz="3200" b="1">
                <a:solidFill>
                  <a:srgbClr val="006666"/>
                </a:solidFill>
                <a:latin typeface="Tahoma" pitchFamily="34" charset="0"/>
              </a:defRPr>
            </a:lvl9pPr>
          </a:lstStyle>
          <a:p>
            <a:pPr algn="ctr">
              <a:spcBef>
                <a:spcPts val="0"/>
              </a:spcBef>
              <a:spcAft>
                <a:spcPts val="0"/>
              </a:spcAft>
              <a:buClr>
                <a:srgbClr val="FF0000"/>
              </a:buClr>
              <a:buSzPts val="4100"/>
            </a:pPr>
            <a:r>
              <a:rPr lang="en-US" sz="3300" kern="0" dirty="0">
                <a:solidFill>
                  <a:schemeClr val="accent1">
                    <a:lumMod val="50000"/>
                  </a:schemeClr>
                </a:solidFill>
              </a:rPr>
              <a:t>Tandem Mobi Pump</a:t>
            </a:r>
          </a:p>
        </p:txBody>
      </p:sp>
      <p:pic>
        <p:nvPicPr>
          <p:cNvPr id="6146" name="Picture 2" descr="Tandem 2021 virtual R&amp;amp;amp;D day - Gear - FUDiabetes">
            <a:extLst>
              <a:ext uri="{FF2B5EF4-FFF2-40B4-BE49-F238E27FC236}">
                <a16:creationId xmlns:a16="http://schemas.microsoft.com/office/drawing/2014/main" id="{41B08CDD-AF80-4675-9551-9842655C50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004" y="1109471"/>
            <a:ext cx="5877314" cy="268605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Tandem | diaTribe">
            <a:extLst>
              <a:ext uri="{FF2B5EF4-FFF2-40B4-BE49-F238E27FC236}">
                <a16:creationId xmlns:a16="http://schemas.microsoft.com/office/drawing/2014/main" id="{3AD424CF-CE92-4C18-83EA-8B0E26029B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91" y="3742744"/>
            <a:ext cx="3308450" cy="3115256"/>
          </a:xfrm>
          <a:prstGeom prst="rect">
            <a:avLst/>
          </a:prstGeom>
          <a:noFill/>
          <a:extLst>
            <a:ext uri="{909E8E84-426E-40DD-AFC4-6F175D3DCCD1}">
              <a14:hiddenFill xmlns:a14="http://schemas.microsoft.com/office/drawing/2010/main">
                <a:solidFill>
                  <a:srgbClr val="FFFFFF"/>
                </a:solidFill>
              </a14:hiddenFill>
            </a:ext>
          </a:extLst>
        </p:spPr>
      </p:pic>
      <p:sp>
        <p:nvSpPr>
          <p:cNvPr id="10" name="Google Shape;522;p66">
            <a:extLst>
              <a:ext uri="{FF2B5EF4-FFF2-40B4-BE49-F238E27FC236}">
                <a16:creationId xmlns:a16="http://schemas.microsoft.com/office/drawing/2014/main" id="{76F766DE-C6FC-4DDB-A2FA-191087CDCC76}"/>
              </a:ext>
            </a:extLst>
          </p:cNvPr>
          <p:cNvSpPr txBox="1">
            <a:spLocks/>
          </p:cNvSpPr>
          <p:nvPr/>
        </p:nvSpPr>
        <p:spPr>
          <a:xfrm>
            <a:off x="3300733" y="3885626"/>
            <a:ext cx="5877314" cy="2819974"/>
          </a:xfrm>
          <a:prstGeom prst="rect">
            <a:avLst/>
          </a:prstGeom>
          <a:noFill/>
          <a:ln>
            <a:noFill/>
          </a:ln>
        </p:spPr>
        <p:txBody>
          <a:bodyPr spcFirstLastPara="1" wrap="square" lIns="68569" tIns="34275" rIns="68569" bIns="34275" anchor="t" anchorCtr="0">
            <a:normAutofit/>
          </a:bodyPr>
          <a:lstStyle>
            <a:lvl1pPr marL="342900" indent="-342900" algn="l" rtl="0" eaLnBrk="1" fontAlgn="base" hangingPunct="1">
              <a:spcBef>
                <a:spcPct val="5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Font typeface="Wingdings" pitchFamily="2" charset="2"/>
              <a:buChar char="Ø"/>
              <a:defRPr sz="2200" i="1">
                <a:solidFill>
                  <a:schemeClr val="tx1"/>
                </a:solidFill>
                <a:latin typeface="+mn-lt"/>
              </a:defRPr>
            </a:lvl2pPr>
            <a:lvl3pPr marL="1143000" indent="-228600" algn="l" rtl="0" eaLnBrk="1" fontAlgn="base" hangingPunct="1">
              <a:spcBef>
                <a:spcPct val="20000"/>
              </a:spcBef>
              <a:spcAft>
                <a:spcPct val="0"/>
              </a:spcAft>
              <a:buChar char="•"/>
              <a:defRPr sz="2000">
                <a:solidFill>
                  <a:schemeClr val="tx1"/>
                </a:solidFill>
                <a:latin typeface="+mn-lt"/>
              </a:defRPr>
            </a:lvl3pPr>
            <a:lvl4pPr marL="1600200" indent="-228600" algn="l" rtl="0" eaLnBrk="1" fontAlgn="base" hangingPunct="1">
              <a:spcBef>
                <a:spcPct val="20000"/>
              </a:spcBef>
              <a:spcAft>
                <a:spcPct val="0"/>
              </a:spcAft>
              <a:buChar char="–"/>
              <a:defRPr sz="1600">
                <a:solidFill>
                  <a:schemeClr val="tx1"/>
                </a:solidFill>
                <a:latin typeface="+mn-lt"/>
              </a:defRPr>
            </a:lvl4pPr>
            <a:lvl5pPr marL="2057400" indent="-228600" algn="l" rtl="0" eaLnBrk="1" fontAlgn="base" hangingPunct="1">
              <a:spcBef>
                <a:spcPct val="20000"/>
              </a:spcBef>
              <a:spcAft>
                <a:spcPct val="0"/>
              </a:spcAft>
              <a:buChar char="»"/>
              <a:defRPr sz="1200">
                <a:solidFill>
                  <a:schemeClr val="tx1"/>
                </a:solidFill>
                <a:latin typeface="+mn-lt"/>
              </a:defRPr>
            </a:lvl5pPr>
            <a:lvl6pPr marL="2514600" indent="-228600" algn="l" rtl="0" eaLnBrk="1" fontAlgn="base" hangingPunct="1">
              <a:spcBef>
                <a:spcPct val="20000"/>
              </a:spcBef>
              <a:spcAft>
                <a:spcPct val="0"/>
              </a:spcAft>
              <a:buChar char="»"/>
              <a:defRPr sz="1200">
                <a:solidFill>
                  <a:schemeClr val="tx1"/>
                </a:solidFill>
                <a:latin typeface="+mn-lt"/>
              </a:defRPr>
            </a:lvl6pPr>
            <a:lvl7pPr marL="2971800" indent="-228600" algn="l" rtl="0" eaLnBrk="1" fontAlgn="base" hangingPunct="1">
              <a:spcBef>
                <a:spcPct val="20000"/>
              </a:spcBef>
              <a:spcAft>
                <a:spcPct val="0"/>
              </a:spcAft>
              <a:buChar char="»"/>
              <a:defRPr sz="1200">
                <a:solidFill>
                  <a:schemeClr val="tx1"/>
                </a:solidFill>
                <a:latin typeface="+mn-lt"/>
              </a:defRPr>
            </a:lvl7pPr>
            <a:lvl8pPr marL="3429000" indent="-228600" algn="l" rtl="0" eaLnBrk="1" fontAlgn="base" hangingPunct="1">
              <a:spcBef>
                <a:spcPct val="20000"/>
              </a:spcBef>
              <a:spcAft>
                <a:spcPct val="0"/>
              </a:spcAft>
              <a:buChar char="»"/>
              <a:defRPr sz="1200">
                <a:solidFill>
                  <a:schemeClr val="tx1"/>
                </a:solidFill>
                <a:latin typeface="+mn-lt"/>
              </a:defRPr>
            </a:lvl8pPr>
            <a:lvl9pPr marL="3886200" indent="-228600" algn="l" rtl="0" eaLnBrk="1" fontAlgn="base" hangingPunct="1">
              <a:spcBef>
                <a:spcPct val="20000"/>
              </a:spcBef>
              <a:spcAft>
                <a:spcPct val="0"/>
              </a:spcAft>
              <a:buChar char="»"/>
              <a:defRPr sz="1200">
                <a:solidFill>
                  <a:schemeClr val="tx1"/>
                </a:solidFill>
                <a:latin typeface="+mn-lt"/>
              </a:defRPr>
            </a:lvl9pPr>
          </a:lstStyle>
          <a:p>
            <a:pPr marL="411480" indent="-308610">
              <a:spcBef>
                <a:spcPts val="0"/>
              </a:spcBef>
              <a:spcAft>
                <a:spcPts val="0"/>
              </a:spcAft>
              <a:buSzPts val="1820"/>
              <a:buFont typeface="Courier New" panose="02070309020205020404" pitchFamily="49" charset="0"/>
              <a:buChar char="o"/>
            </a:pPr>
            <a:r>
              <a:rPr lang="en-US" sz="1800" kern="0" dirty="0"/>
              <a:t>½ the size of x2</a:t>
            </a:r>
          </a:p>
          <a:p>
            <a:pPr marL="411480" indent="-308610">
              <a:spcBef>
                <a:spcPts val="420"/>
              </a:spcBef>
              <a:spcAft>
                <a:spcPts val="0"/>
              </a:spcAft>
              <a:buSzPts val="1820"/>
              <a:buFont typeface="Courier New" panose="02070309020205020404" pitchFamily="49" charset="0"/>
              <a:buChar char="o"/>
            </a:pPr>
            <a:r>
              <a:rPr lang="en-US" sz="1800" kern="0" dirty="0"/>
              <a:t>Holds 200 units</a:t>
            </a:r>
          </a:p>
          <a:p>
            <a:pPr marL="411480" indent="-308610">
              <a:spcBef>
                <a:spcPts val="420"/>
              </a:spcBef>
              <a:spcAft>
                <a:spcPts val="0"/>
              </a:spcAft>
              <a:buSzPts val="1820"/>
              <a:buFont typeface="Courier New" panose="02070309020205020404" pitchFamily="49" charset="0"/>
              <a:buChar char="o"/>
            </a:pPr>
            <a:r>
              <a:rPr lang="en-US" sz="1800" kern="0" dirty="0"/>
              <a:t>5 inch tubing connects to regular infusion sets</a:t>
            </a:r>
          </a:p>
          <a:p>
            <a:pPr marL="411480" indent="-308610">
              <a:spcBef>
                <a:spcPts val="420"/>
              </a:spcBef>
              <a:spcAft>
                <a:spcPts val="0"/>
              </a:spcAft>
              <a:buSzPts val="1820"/>
              <a:buFont typeface="Courier New" panose="02070309020205020404" pitchFamily="49" charset="0"/>
              <a:buChar char="o"/>
            </a:pPr>
            <a:r>
              <a:rPr lang="en-US" sz="1800" kern="0" dirty="0"/>
              <a:t>No screen, controlled on phone app</a:t>
            </a:r>
          </a:p>
          <a:p>
            <a:pPr marL="411480" indent="-308610">
              <a:spcBef>
                <a:spcPts val="420"/>
              </a:spcBef>
              <a:spcAft>
                <a:spcPts val="0"/>
              </a:spcAft>
              <a:buSzPts val="1820"/>
              <a:buFont typeface="Courier New" panose="02070309020205020404" pitchFamily="49" charset="0"/>
              <a:buChar char="o"/>
            </a:pPr>
            <a:r>
              <a:rPr lang="en-US" sz="1800" kern="0" dirty="0"/>
              <a:t>Will integrate Dexcom G6 and CIQ</a:t>
            </a:r>
          </a:p>
          <a:p>
            <a:pPr marL="411480" indent="-308610">
              <a:spcBef>
                <a:spcPts val="420"/>
              </a:spcBef>
              <a:spcAft>
                <a:spcPts val="0"/>
              </a:spcAft>
              <a:buSzPts val="1820"/>
              <a:buFont typeface="Courier New" panose="02070309020205020404" pitchFamily="49" charset="0"/>
              <a:buChar char="o"/>
            </a:pPr>
            <a:r>
              <a:rPr lang="en-US" sz="1800" kern="0" dirty="0"/>
              <a:t>More personalized CIQ settings (exercise)</a:t>
            </a:r>
          </a:p>
          <a:p>
            <a:pPr marL="411480" indent="-308610">
              <a:spcBef>
                <a:spcPts val="420"/>
              </a:spcBef>
              <a:spcAft>
                <a:spcPts val="0"/>
              </a:spcAft>
              <a:buSzPts val="1820"/>
              <a:buFont typeface="Courier New" panose="02070309020205020404" pitchFamily="49" charset="0"/>
              <a:buChar char="o"/>
            </a:pPr>
            <a:r>
              <a:rPr lang="en-US" sz="1800" kern="0" dirty="0"/>
              <a:t>Commercially available 2024</a:t>
            </a:r>
          </a:p>
        </p:txBody>
      </p:sp>
    </p:spTree>
  </p:cSld>
  <p:clrMapOvr>
    <a:masterClrMapping/>
  </p:clrMapOvr>
  <p:transition>
    <p:fade thruBlk="1"/>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4" name="Google Shape;521;p66">
            <a:extLst>
              <a:ext uri="{FF2B5EF4-FFF2-40B4-BE49-F238E27FC236}">
                <a16:creationId xmlns:a16="http://schemas.microsoft.com/office/drawing/2014/main" id="{17044A94-C0EC-4E88-A144-B0EE2C583E3A}"/>
              </a:ext>
            </a:extLst>
          </p:cNvPr>
          <p:cNvSpPr txBox="1">
            <a:spLocks/>
          </p:cNvSpPr>
          <p:nvPr/>
        </p:nvSpPr>
        <p:spPr>
          <a:xfrm>
            <a:off x="1485900" y="417132"/>
            <a:ext cx="6172200" cy="571500"/>
          </a:xfrm>
          <a:prstGeom prst="rect">
            <a:avLst/>
          </a:prstGeom>
          <a:noFill/>
          <a:ln>
            <a:noFill/>
          </a:ln>
        </p:spPr>
        <p:txBody>
          <a:bodyPr spcFirstLastPara="1" wrap="square" lIns="68569" tIns="34275" rIns="68569" bIns="34275" anchor="ctr" anchorCtr="0">
            <a:normAutofit lnSpcReduction="10000"/>
          </a:bodyPr>
          <a:lstStyle>
            <a:lvl1pPr algn="l" rtl="0" eaLnBrk="1" fontAlgn="base" hangingPunct="1">
              <a:spcBef>
                <a:spcPct val="0"/>
              </a:spcBef>
              <a:spcAft>
                <a:spcPct val="0"/>
              </a:spcAft>
              <a:defRPr sz="3200" b="1">
                <a:solidFill>
                  <a:srgbClr val="006666"/>
                </a:solidFill>
                <a:latin typeface="+mj-lt"/>
                <a:ea typeface="+mj-ea"/>
                <a:cs typeface="+mj-cs"/>
              </a:defRPr>
            </a:lvl1pPr>
            <a:lvl2pPr algn="l" rtl="0" eaLnBrk="1" fontAlgn="base" hangingPunct="1">
              <a:spcBef>
                <a:spcPct val="0"/>
              </a:spcBef>
              <a:spcAft>
                <a:spcPct val="0"/>
              </a:spcAft>
              <a:defRPr sz="3200" b="1">
                <a:solidFill>
                  <a:srgbClr val="006666"/>
                </a:solidFill>
                <a:latin typeface="Tahoma" pitchFamily="34" charset="0"/>
              </a:defRPr>
            </a:lvl2pPr>
            <a:lvl3pPr algn="l" rtl="0" eaLnBrk="1" fontAlgn="base" hangingPunct="1">
              <a:spcBef>
                <a:spcPct val="0"/>
              </a:spcBef>
              <a:spcAft>
                <a:spcPct val="0"/>
              </a:spcAft>
              <a:defRPr sz="3200" b="1">
                <a:solidFill>
                  <a:srgbClr val="006666"/>
                </a:solidFill>
                <a:latin typeface="Tahoma" pitchFamily="34" charset="0"/>
              </a:defRPr>
            </a:lvl3pPr>
            <a:lvl4pPr algn="l" rtl="0" eaLnBrk="1" fontAlgn="base" hangingPunct="1">
              <a:spcBef>
                <a:spcPct val="0"/>
              </a:spcBef>
              <a:spcAft>
                <a:spcPct val="0"/>
              </a:spcAft>
              <a:defRPr sz="3200" b="1">
                <a:solidFill>
                  <a:srgbClr val="006666"/>
                </a:solidFill>
                <a:latin typeface="Tahoma" pitchFamily="34" charset="0"/>
              </a:defRPr>
            </a:lvl4pPr>
            <a:lvl5pPr algn="l" rtl="0" eaLnBrk="1" fontAlgn="base" hangingPunct="1">
              <a:spcBef>
                <a:spcPct val="0"/>
              </a:spcBef>
              <a:spcAft>
                <a:spcPct val="0"/>
              </a:spcAft>
              <a:defRPr sz="3200" b="1">
                <a:solidFill>
                  <a:srgbClr val="006666"/>
                </a:solidFill>
                <a:latin typeface="Tahoma" pitchFamily="34" charset="0"/>
              </a:defRPr>
            </a:lvl5pPr>
            <a:lvl6pPr marL="457200" algn="l" rtl="0" eaLnBrk="1" fontAlgn="base" hangingPunct="1">
              <a:spcBef>
                <a:spcPct val="0"/>
              </a:spcBef>
              <a:spcAft>
                <a:spcPct val="0"/>
              </a:spcAft>
              <a:defRPr sz="3200" b="1">
                <a:solidFill>
                  <a:srgbClr val="006666"/>
                </a:solidFill>
                <a:latin typeface="Tahoma" pitchFamily="34" charset="0"/>
              </a:defRPr>
            </a:lvl6pPr>
            <a:lvl7pPr marL="914400" algn="l" rtl="0" eaLnBrk="1" fontAlgn="base" hangingPunct="1">
              <a:spcBef>
                <a:spcPct val="0"/>
              </a:spcBef>
              <a:spcAft>
                <a:spcPct val="0"/>
              </a:spcAft>
              <a:defRPr sz="3200" b="1">
                <a:solidFill>
                  <a:srgbClr val="006666"/>
                </a:solidFill>
                <a:latin typeface="Tahoma" pitchFamily="34" charset="0"/>
              </a:defRPr>
            </a:lvl7pPr>
            <a:lvl8pPr marL="1371600" algn="l" rtl="0" eaLnBrk="1" fontAlgn="base" hangingPunct="1">
              <a:spcBef>
                <a:spcPct val="0"/>
              </a:spcBef>
              <a:spcAft>
                <a:spcPct val="0"/>
              </a:spcAft>
              <a:defRPr sz="3200" b="1">
                <a:solidFill>
                  <a:srgbClr val="006666"/>
                </a:solidFill>
                <a:latin typeface="Tahoma" pitchFamily="34" charset="0"/>
              </a:defRPr>
            </a:lvl8pPr>
            <a:lvl9pPr marL="1828800" algn="l" rtl="0" eaLnBrk="1" fontAlgn="base" hangingPunct="1">
              <a:spcBef>
                <a:spcPct val="0"/>
              </a:spcBef>
              <a:spcAft>
                <a:spcPct val="0"/>
              </a:spcAft>
              <a:defRPr sz="3200" b="1">
                <a:solidFill>
                  <a:srgbClr val="006666"/>
                </a:solidFill>
                <a:latin typeface="Tahoma" pitchFamily="34" charset="0"/>
              </a:defRPr>
            </a:lvl9pPr>
          </a:lstStyle>
          <a:p>
            <a:pPr algn="ctr">
              <a:spcBef>
                <a:spcPts val="0"/>
              </a:spcBef>
              <a:spcAft>
                <a:spcPts val="0"/>
              </a:spcAft>
              <a:buClr>
                <a:srgbClr val="FF0000"/>
              </a:buClr>
              <a:buSzPts val="4100"/>
            </a:pPr>
            <a:r>
              <a:rPr lang="en-US" sz="3600" kern="0" dirty="0">
                <a:solidFill>
                  <a:schemeClr val="accent1">
                    <a:lumMod val="50000"/>
                  </a:schemeClr>
                </a:solidFill>
              </a:rPr>
              <a:t>Tandem Mobi Pump</a:t>
            </a:r>
          </a:p>
        </p:txBody>
      </p:sp>
      <p:pic>
        <p:nvPicPr>
          <p:cNvPr id="7170" name="Picture 2" descr="Tandem Diabetes Care Plans for Future with Technology Choices">
            <a:extLst>
              <a:ext uri="{FF2B5EF4-FFF2-40B4-BE49-F238E27FC236}">
                <a16:creationId xmlns:a16="http://schemas.microsoft.com/office/drawing/2014/main" id="{234DC344-0257-4963-98C0-50240552D84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599" y="1031398"/>
            <a:ext cx="5087765" cy="2854801"/>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Smaller, Smarter, &amp;amp;amp; More Flexible: A look into Tandem&amp;amp;#39;s product pipeline -  Diabetes Connections">
            <a:extLst>
              <a:ext uri="{FF2B5EF4-FFF2-40B4-BE49-F238E27FC236}">
                <a16:creationId xmlns:a16="http://schemas.microsoft.com/office/drawing/2014/main" id="{6A9053BD-1225-4B8F-B5CC-FC4EF60F4FC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08039" y="2362200"/>
            <a:ext cx="4345623" cy="43456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9A70390-C41D-6539-8F34-FC24D26BCD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1105" y="3926226"/>
            <a:ext cx="3929176" cy="2947987"/>
          </a:xfrm>
          <a:prstGeom prst="rect">
            <a:avLst/>
          </a:prstGeom>
        </p:spPr>
      </p:pic>
    </p:spTree>
    <p:extLst>
      <p:ext uri="{BB962C8B-B14F-4D97-AF65-F5344CB8AC3E}">
        <p14:creationId xmlns:p14="http://schemas.microsoft.com/office/powerpoint/2010/main" val="481530507"/>
      </p:ext>
    </p:extLst>
  </p:cSld>
  <p:clrMapOvr>
    <a:masterClrMapping/>
  </p:clrMapOvr>
  <p:transition>
    <p:fade thruBlk="1"/>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4" name="Google Shape;521;p66">
            <a:extLst>
              <a:ext uri="{FF2B5EF4-FFF2-40B4-BE49-F238E27FC236}">
                <a16:creationId xmlns:a16="http://schemas.microsoft.com/office/drawing/2014/main" id="{17044A94-C0EC-4E88-A144-B0EE2C583E3A}"/>
              </a:ext>
            </a:extLst>
          </p:cNvPr>
          <p:cNvSpPr txBox="1">
            <a:spLocks/>
          </p:cNvSpPr>
          <p:nvPr/>
        </p:nvSpPr>
        <p:spPr>
          <a:xfrm>
            <a:off x="1485900" y="533400"/>
            <a:ext cx="6172200" cy="571500"/>
          </a:xfrm>
          <a:prstGeom prst="rect">
            <a:avLst/>
          </a:prstGeom>
          <a:noFill/>
          <a:ln>
            <a:noFill/>
          </a:ln>
        </p:spPr>
        <p:txBody>
          <a:bodyPr spcFirstLastPara="1" wrap="square" lIns="68569" tIns="34275" rIns="68569" bIns="34275" anchor="ctr" anchorCtr="0">
            <a:normAutofit lnSpcReduction="10000"/>
          </a:bodyPr>
          <a:lstStyle>
            <a:lvl1pPr algn="l" rtl="0" eaLnBrk="1" fontAlgn="base" hangingPunct="1">
              <a:spcBef>
                <a:spcPct val="0"/>
              </a:spcBef>
              <a:spcAft>
                <a:spcPct val="0"/>
              </a:spcAft>
              <a:defRPr sz="3200" b="1">
                <a:solidFill>
                  <a:srgbClr val="006666"/>
                </a:solidFill>
                <a:latin typeface="+mj-lt"/>
                <a:ea typeface="+mj-ea"/>
                <a:cs typeface="+mj-cs"/>
              </a:defRPr>
            </a:lvl1pPr>
            <a:lvl2pPr algn="l" rtl="0" eaLnBrk="1" fontAlgn="base" hangingPunct="1">
              <a:spcBef>
                <a:spcPct val="0"/>
              </a:spcBef>
              <a:spcAft>
                <a:spcPct val="0"/>
              </a:spcAft>
              <a:defRPr sz="3200" b="1">
                <a:solidFill>
                  <a:srgbClr val="006666"/>
                </a:solidFill>
                <a:latin typeface="Tahoma" pitchFamily="34" charset="0"/>
              </a:defRPr>
            </a:lvl2pPr>
            <a:lvl3pPr algn="l" rtl="0" eaLnBrk="1" fontAlgn="base" hangingPunct="1">
              <a:spcBef>
                <a:spcPct val="0"/>
              </a:spcBef>
              <a:spcAft>
                <a:spcPct val="0"/>
              </a:spcAft>
              <a:defRPr sz="3200" b="1">
                <a:solidFill>
                  <a:srgbClr val="006666"/>
                </a:solidFill>
                <a:latin typeface="Tahoma" pitchFamily="34" charset="0"/>
              </a:defRPr>
            </a:lvl3pPr>
            <a:lvl4pPr algn="l" rtl="0" eaLnBrk="1" fontAlgn="base" hangingPunct="1">
              <a:spcBef>
                <a:spcPct val="0"/>
              </a:spcBef>
              <a:spcAft>
                <a:spcPct val="0"/>
              </a:spcAft>
              <a:defRPr sz="3200" b="1">
                <a:solidFill>
                  <a:srgbClr val="006666"/>
                </a:solidFill>
                <a:latin typeface="Tahoma" pitchFamily="34" charset="0"/>
              </a:defRPr>
            </a:lvl4pPr>
            <a:lvl5pPr algn="l" rtl="0" eaLnBrk="1" fontAlgn="base" hangingPunct="1">
              <a:spcBef>
                <a:spcPct val="0"/>
              </a:spcBef>
              <a:spcAft>
                <a:spcPct val="0"/>
              </a:spcAft>
              <a:defRPr sz="3200" b="1">
                <a:solidFill>
                  <a:srgbClr val="006666"/>
                </a:solidFill>
                <a:latin typeface="Tahoma" pitchFamily="34" charset="0"/>
              </a:defRPr>
            </a:lvl5pPr>
            <a:lvl6pPr marL="457200" algn="l" rtl="0" eaLnBrk="1" fontAlgn="base" hangingPunct="1">
              <a:spcBef>
                <a:spcPct val="0"/>
              </a:spcBef>
              <a:spcAft>
                <a:spcPct val="0"/>
              </a:spcAft>
              <a:defRPr sz="3200" b="1">
                <a:solidFill>
                  <a:srgbClr val="006666"/>
                </a:solidFill>
                <a:latin typeface="Tahoma" pitchFamily="34" charset="0"/>
              </a:defRPr>
            </a:lvl6pPr>
            <a:lvl7pPr marL="914400" algn="l" rtl="0" eaLnBrk="1" fontAlgn="base" hangingPunct="1">
              <a:spcBef>
                <a:spcPct val="0"/>
              </a:spcBef>
              <a:spcAft>
                <a:spcPct val="0"/>
              </a:spcAft>
              <a:defRPr sz="3200" b="1">
                <a:solidFill>
                  <a:srgbClr val="006666"/>
                </a:solidFill>
                <a:latin typeface="Tahoma" pitchFamily="34" charset="0"/>
              </a:defRPr>
            </a:lvl7pPr>
            <a:lvl8pPr marL="1371600" algn="l" rtl="0" eaLnBrk="1" fontAlgn="base" hangingPunct="1">
              <a:spcBef>
                <a:spcPct val="0"/>
              </a:spcBef>
              <a:spcAft>
                <a:spcPct val="0"/>
              </a:spcAft>
              <a:defRPr sz="3200" b="1">
                <a:solidFill>
                  <a:srgbClr val="006666"/>
                </a:solidFill>
                <a:latin typeface="Tahoma" pitchFamily="34" charset="0"/>
              </a:defRPr>
            </a:lvl8pPr>
            <a:lvl9pPr marL="1828800" algn="l" rtl="0" eaLnBrk="1" fontAlgn="base" hangingPunct="1">
              <a:spcBef>
                <a:spcPct val="0"/>
              </a:spcBef>
              <a:spcAft>
                <a:spcPct val="0"/>
              </a:spcAft>
              <a:defRPr sz="3200" b="1">
                <a:solidFill>
                  <a:srgbClr val="006666"/>
                </a:solidFill>
                <a:latin typeface="Tahoma" pitchFamily="34" charset="0"/>
              </a:defRPr>
            </a:lvl9pPr>
          </a:lstStyle>
          <a:p>
            <a:pPr algn="ctr">
              <a:spcBef>
                <a:spcPts val="0"/>
              </a:spcBef>
              <a:spcAft>
                <a:spcPts val="0"/>
              </a:spcAft>
              <a:buClr>
                <a:srgbClr val="FF0000"/>
              </a:buClr>
              <a:buSzPts val="4100"/>
            </a:pPr>
            <a:r>
              <a:rPr lang="en-US" sz="3600" kern="0" dirty="0">
                <a:solidFill>
                  <a:srgbClr val="FF0000"/>
                </a:solidFill>
              </a:rPr>
              <a:t>Tandem Pipeline</a:t>
            </a:r>
          </a:p>
        </p:txBody>
      </p:sp>
      <p:pic>
        <p:nvPicPr>
          <p:cNvPr id="8194" name="Picture 2" descr="Nerdabetic on Twitter: &amp;amp;quot;Remember my 3D printed t-sport? Tandem revealed  today that their patch pump will be called Mobi. Don&amp;amp;#39;t ask me why. Oh and  t-slim X3 will have a bigger battery.">
            <a:extLst>
              <a:ext uri="{FF2B5EF4-FFF2-40B4-BE49-F238E27FC236}">
                <a16:creationId xmlns:a16="http://schemas.microsoft.com/office/drawing/2014/main" id="{6F4CF8EC-A724-464C-858B-FFEFE98B7C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477" y="1371600"/>
            <a:ext cx="8901717" cy="472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8063465"/>
      </p:ext>
    </p:extLst>
  </p:cSld>
  <p:clrMapOvr>
    <a:masterClrMapping/>
  </p:clrMapOvr>
  <p:transition>
    <p:fade thruBlk="1"/>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4" name="Google Shape;521;p66">
            <a:extLst>
              <a:ext uri="{FF2B5EF4-FFF2-40B4-BE49-F238E27FC236}">
                <a16:creationId xmlns:a16="http://schemas.microsoft.com/office/drawing/2014/main" id="{17044A94-C0EC-4E88-A144-B0EE2C583E3A}"/>
              </a:ext>
            </a:extLst>
          </p:cNvPr>
          <p:cNvSpPr txBox="1">
            <a:spLocks/>
          </p:cNvSpPr>
          <p:nvPr/>
        </p:nvSpPr>
        <p:spPr>
          <a:xfrm>
            <a:off x="1485900" y="505956"/>
            <a:ext cx="6172200" cy="571500"/>
          </a:xfrm>
          <a:prstGeom prst="rect">
            <a:avLst/>
          </a:prstGeom>
          <a:noFill/>
          <a:ln>
            <a:noFill/>
          </a:ln>
        </p:spPr>
        <p:txBody>
          <a:bodyPr spcFirstLastPara="1" wrap="square" lIns="68569" tIns="34275" rIns="68569" bIns="34275" anchor="ctr" anchorCtr="0">
            <a:normAutofit lnSpcReduction="10000"/>
          </a:bodyPr>
          <a:lstStyle>
            <a:lvl1pPr algn="l" rtl="0" eaLnBrk="1" fontAlgn="base" hangingPunct="1">
              <a:spcBef>
                <a:spcPct val="0"/>
              </a:spcBef>
              <a:spcAft>
                <a:spcPct val="0"/>
              </a:spcAft>
              <a:defRPr sz="3200" b="1">
                <a:solidFill>
                  <a:srgbClr val="006666"/>
                </a:solidFill>
                <a:latin typeface="+mj-lt"/>
                <a:ea typeface="+mj-ea"/>
                <a:cs typeface="+mj-cs"/>
              </a:defRPr>
            </a:lvl1pPr>
            <a:lvl2pPr algn="l" rtl="0" eaLnBrk="1" fontAlgn="base" hangingPunct="1">
              <a:spcBef>
                <a:spcPct val="0"/>
              </a:spcBef>
              <a:spcAft>
                <a:spcPct val="0"/>
              </a:spcAft>
              <a:defRPr sz="3200" b="1">
                <a:solidFill>
                  <a:srgbClr val="006666"/>
                </a:solidFill>
                <a:latin typeface="Tahoma" pitchFamily="34" charset="0"/>
              </a:defRPr>
            </a:lvl2pPr>
            <a:lvl3pPr algn="l" rtl="0" eaLnBrk="1" fontAlgn="base" hangingPunct="1">
              <a:spcBef>
                <a:spcPct val="0"/>
              </a:spcBef>
              <a:spcAft>
                <a:spcPct val="0"/>
              </a:spcAft>
              <a:defRPr sz="3200" b="1">
                <a:solidFill>
                  <a:srgbClr val="006666"/>
                </a:solidFill>
                <a:latin typeface="Tahoma" pitchFamily="34" charset="0"/>
              </a:defRPr>
            </a:lvl3pPr>
            <a:lvl4pPr algn="l" rtl="0" eaLnBrk="1" fontAlgn="base" hangingPunct="1">
              <a:spcBef>
                <a:spcPct val="0"/>
              </a:spcBef>
              <a:spcAft>
                <a:spcPct val="0"/>
              </a:spcAft>
              <a:defRPr sz="3200" b="1">
                <a:solidFill>
                  <a:srgbClr val="006666"/>
                </a:solidFill>
                <a:latin typeface="Tahoma" pitchFamily="34" charset="0"/>
              </a:defRPr>
            </a:lvl4pPr>
            <a:lvl5pPr algn="l" rtl="0" eaLnBrk="1" fontAlgn="base" hangingPunct="1">
              <a:spcBef>
                <a:spcPct val="0"/>
              </a:spcBef>
              <a:spcAft>
                <a:spcPct val="0"/>
              </a:spcAft>
              <a:defRPr sz="3200" b="1">
                <a:solidFill>
                  <a:srgbClr val="006666"/>
                </a:solidFill>
                <a:latin typeface="Tahoma" pitchFamily="34" charset="0"/>
              </a:defRPr>
            </a:lvl5pPr>
            <a:lvl6pPr marL="457200" algn="l" rtl="0" eaLnBrk="1" fontAlgn="base" hangingPunct="1">
              <a:spcBef>
                <a:spcPct val="0"/>
              </a:spcBef>
              <a:spcAft>
                <a:spcPct val="0"/>
              </a:spcAft>
              <a:defRPr sz="3200" b="1">
                <a:solidFill>
                  <a:srgbClr val="006666"/>
                </a:solidFill>
                <a:latin typeface="Tahoma" pitchFamily="34" charset="0"/>
              </a:defRPr>
            </a:lvl6pPr>
            <a:lvl7pPr marL="914400" algn="l" rtl="0" eaLnBrk="1" fontAlgn="base" hangingPunct="1">
              <a:spcBef>
                <a:spcPct val="0"/>
              </a:spcBef>
              <a:spcAft>
                <a:spcPct val="0"/>
              </a:spcAft>
              <a:defRPr sz="3200" b="1">
                <a:solidFill>
                  <a:srgbClr val="006666"/>
                </a:solidFill>
                <a:latin typeface="Tahoma" pitchFamily="34" charset="0"/>
              </a:defRPr>
            </a:lvl7pPr>
            <a:lvl8pPr marL="1371600" algn="l" rtl="0" eaLnBrk="1" fontAlgn="base" hangingPunct="1">
              <a:spcBef>
                <a:spcPct val="0"/>
              </a:spcBef>
              <a:spcAft>
                <a:spcPct val="0"/>
              </a:spcAft>
              <a:defRPr sz="3200" b="1">
                <a:solidFill>
                  <a:srgbClr val="006666"/>
                </a:solidFill>
                <a:latin typeface="Tahoma" pitchFamily="34" charset="0"/>
              </a:defRPr>
            </a:lvl8pPr>
            <a:lvl9pPr marL="1828800" algn="l" rtl="0" eaLnBrk="1" fontAlgn="base" hangingPunct="1">
              <a:spcBef>
                <a:spcPct val="0"/>
              </a:spcBef>
              <a:spcAft>
                <a:spcPct val="0"/>
              </a:spcAft>
              <a:defRPr sz="3200" b="1">
                <a:solidFill>
                  <a:srgbClr val="006666"/>
                </a:solidFill>
                <a:latin typeface="Tahoma" pitchFamily="34" charset="0"/>
              </a:defRPr>
            </a:lvl9pPr>
          </a:lstStyle>
          <a:p>
            <a:pPr algn="ctr">
              <a:spcBef>
                <a:spcPts val="0"/>
              </a:spcBef>
              <a:spcAft>
                <a:spcPts val="0"/>
              </a:spcAft>
              <a:buClr>
                <a:srgbClr val="FF0000"/>
              </a:buClr>
              <a:buSzPts val="4100"/>
            </a:pPr>
            <a:r>
              <a:rPr lang="en-US" sz="3600" kern="0" dirty="0">
                <a:solidFill>
                  <a:srgbClr val="FF0000"/>
                </a:solidFill>
              </a:rPr>
              <a:t>Tandem Pipeline</a:t>
            </a:r>
          </a:p>
        </p:txBody>
      </p:sp>
      <p:pic>
        <p:nvPicPr>
          <p:cNvPr id="9218" name="Picture 2" descr="r/Type1Diabetes - New Tandem pumps in the pipeline! T:slim X3 and the Mobi patch pump.">
            <a:extLst>
              <a:ext uri="{FF2B5EF4-FFF2-40B4-BE49-F238E27FC236}">
                <a16:creationId xmlns:a16="http://schemas.microsoft.com/office/drawing/2014/main" id="{F5114B70-6019-4D7F-B88C-572A45E9EF4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592" y="1219200"/>
            <a:ext cx="8020020" cy="3556099"/>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Tandem Diabetes Care Plans for Future with Technology Choices">
            <a:extLst>
              <a:ext uri="{FF2B5EF4-FFF2-40B4-BE49-F238E27FC236}">
                <a16:creationId xmlns:a16="http://schemas.microsoft.com/office/drawing/2014/main" id="{4DE71DD8-DBE0-4869-BC22-888B4EE0CEA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199" y="3733800"/>
            <a:ext cx="5371323" cy="3017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3840532"/>
      </p:ext>
    </p:extLst>
  </p:cSld>
  <p:clrMapOvr>
    <a:masterClrMapping/>
  </p:clrMapOvr>
  <p:transition>
    <p:fade thruBlk="1"/>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diabetesandendocrineinstitute.org/wp-content/uploads/myomnipod2.jpg">
            <a:hlinkClick r:id="rId2"/>
            <a:extLst>
              <a:ext uri="{FF2B5EF4-FFF2-40B4-BE49-F238E27FC236}">
                <a16:creationId xmlns:a16="http://schemas.microsoft.com/office/drawing/2014/main" id="{BDA5DE98-AEAE-4EB2-B007-0E7968C8CB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3227442"/>
            <a:ext cx="4538786" cy="3471833"/>
          </a:xfrm>
          <a:prstGeom prst="rect">
            <a:avLst/>
          </a:prstGeom>
          <a:noFill/>
          <a:extLst>
            <a:ext uri="{909E8E84-426E-40DD-AFC4-6F175D3DCCD1}">
              <a14:hiddenFill xmlns:a14="http://schemas.microsoft.com/office/drawing/2010/main">
                <a:solidFill>
                  <a:srgbClr val="FFFFFF"/>
                </a:solidFill>
              </a14:hiddenFill>
            </a:ext>
          </a:extLst>
        </p:spPr>
      </p:pic>
      <p:pic>
        <p:nvPicPr>
          <p:cNvPr id="5" name="Google Shape;410;p49">
            <a:extLst>
              <a:ext uri="{FF2B5EF4-FFF2-40B4-BE49-F238E27FC236}">
                <a16:creationId xmlns:a16="http://schemas.microsoft.com/office/drawing/2014/main" id="{C136D225-3D52-432B-8340-3871F5E24394}"/>
              </a:ext>
            </a:extLst>
          </p:cNvPr>
          <p:cNvPicPr preferRelativeResize="0"/>
          <p:nvPr/>
        </p:nvPicPr>
        <p:blipFill rotWithShape="1">
          <a:blip r:embed="rId4">
            <a:alphaModFix/>
          </a:blip>
          <a:srcRect/>
          <a:stretch/>
        </p:blipFill>
        <p:spPr>
          <a:xfrm>
            <a:off x="389966" y="304801"/>
            <a:ext cx="3801034" cy="4658558"/>
          </a:xfrm>
          <a:prstGeom prst="rect">
            <a:avLst/>
          </a:prstGeom>
          <a:noFill/>
          <a:ln>
            <a:noFill/>
          </a:ln>
        </p:spPr>
      </p:pic>
      <p:sp>
        <p:nvSpPr>
          <p:cNvPr id="3" name="Title 2">
            <a:extLst>
              <a:ext uri="{FF2B5EF4-FFF2-40B4-BE49-F238E27FC236}">
                <a16:creationId xmlns:a16="http://schemas.microsoft.com/office/drawing/2014/main" id="{6F4CF2F5-E555-DF9E-CEF9-1AF5A5DB5BEA}"/>
              </a:ext>
            </a:extLst>
          </p:cNvPr>
          <p:cNvSpPr>
            <a:spLocks noGrp="1"/>
          </p:cNvSpPr>
          <p:nvPr>
            <p:ph type="title"/>
          </p:nvPr>
        </p:nvSpPr>
        <p:spPr>
          <a:xfrm>
            <a:off x="6253413" y="1200150"/>
            <a:ext cx="2319088" cy="1445559"/>
          </a:xfrm>
        </p:spPr>
        <p:txBody>
          <a:bodyPr>
            <a:normAutofit/>
          </a:bodyPr>
          <a:lstStyle/>
          <a:p>
            <a:r>
              <a:rPr lang="en-US" sz="2700" dirty="0" err="1"/>
              <a:t>Omnipod</a:t>
            </a:r>
            <a:r>
              <a:rPr lang="en-US" sz="2700" dirty="0"/>
              <a:t>: Eros, DASH, OP5</a:t>
            </a:r>
          </a:p>
        </p:txBody>
      </p:sp>
    </p:spTree>
    <p:extLst>
      <p:ext uri="{BB962C8B-B14F-4D97-AF65-F5344CB8AC3E}">
        <p14:creationId xmlns:p14="http://schemas.microsoft.com/office/powerpoint/2010/main" val="2416648525"/>
      </p:ext>
    </p:extLst>
  </p:cSld>
  <p:clrMapOvr>
    <a:masterClrMapping/>
  </p:clrMapOvr>
  <p:transition>
    <p:fade thruBlk="1"/>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3100" y="304800"/>
            <a:ext cx="5257800" cy="776568"/>
          </a:xfrm>
        </p:spPr>
        <p:txBody>
          <a:bodyPr>
            <a:normAutofit/>
          </a:bodyPr>
          <a:lstStyle/>
          <a:p>
            <a:pPr algn="ctr"/>
            <a:r>
              <a:rPr lang="en-US" dirty="0" err="1"/>
              <a:t>Omnipod</a:t>
            </a:r>
            <a:endParaRPr lang="en-US" dirty="0"/>
          </a:p>
        </p:txBody>
      </p:sp>
      <p:sp>
        <p:nvSpPr>
          <p:cNvPr id="3" name="Content Placeholder 2"/>
          <p:cNvSpPr>
            <a:spLocks noGrp="1"/>
          </p:cNvSpPr>
          <p:nvPr>
            <p:ph idx="1"/>
          </p:nvPr>
        </p:nvSpPr>
        <p:spPr>
          <a:xfrm>
            <a:off x="1676400" y="1524000"/>
            <a:ext cx="7166932" cy="4537262"/>
          </a:xfrm>
        </p:spPr>
        <p:txBody>
          <a:bodyPr>
            <a:normAutofit fontScale="92500" lnSpcReduction="20000"/>
          </a:bodyPr>
          <a:lstStyle/>
          <a:p>
            <a:pPr>
              <a:buFont typeface="Courier New" panose="02070309020205020404" pitchFamily="49" charset="0"/>
              <a:buChar char="o"/>
            </a:pPr>
            <a:r>
              <a:rPr lang="en-US" dirty="0">
                <a:solidFill>
                  <a:schemeClr val="tx1"/>
                </a:solidFill>
              </a:rPr>
              <a:t>Only tubeless pump</a:t>
            </a:r>
          </a:p>
          <a:p>
            <a:pPr>
              <a:buFont typeface="Courier New" panose="02070309020205020404" pitchFamily="49" charset="0"/>
              <a:buChar char="o"/>
            </a:pPr>
            <a:r>
              <a:rPr lang="en-US" dirty="0">
                <a:solidFill>
                  <a:schemeClr val="tx1"/>
                </a:solidFill>
              </a:rPr>
              <a:t>Both systems use PDM (Personal Diabetes Manager) that controls pod</a:t>
            </a:r>
          </a:p>
          <a:p>
            <a:pPr>
              <a:buFont typeface="Courier New" panose="02070309020205020404" pitchFamily="49" charset="0"/>
              <a:buChar char="o"/>
            </a:pPr>
            <a:r>
              <a:rPr lang="en-US" dirty="0">
                <a:solidFill>
                  <a:schemeClr val="tx1"/>
                </a:solidFill>
              </a:rPr>
              <a:t>Pod changed q 2-3 days, waterproof</a:t>
            </a:r>
          </a:p>
          <a:p>
            <a:pPr>
              <a:buFont typeface="Courier New" panose="02070309020205020404" pitchFamily="49" charset="0"/>
              <a:buChar char="o"/>
            </a:pPr>
            <a:r>
              <a:rPr lang="en-US" dirty="0">
                <a:solidFill>
                  <a:schemeClr val="tx1"/>
                </a:solidFill>
              </a:rPr>
              <a:t>Pod holds 200 units</a:t>
            </a:r>
          </a:p>
          <a:p>
            <a:pPr>
              <a:buFont typeface="Courier New" panose="02070309020205020404" pitchFamily="49" charset="0"/>
              <a:buChar char="o"/>
            </a:pPr>
            <a:r>
              <a:rPr lang="en-US" dirty="0">
                <a:solidFill>
                  <a:schemeClr val="tx1"/>
                </a:solidFill>
              </a:rPr>
              <a:t>Pod=pump and functions same as other pumps (basal rates, bolus via PDM)</a:t>
            </a:r>
          </a:p>
          <a:p>
            <a:pPr>
              <a:buFont typeface="Courier New" panose="02070309020205020404" pitchFamily="49" charset="0"/>
              <a:buChar char="o"/>
            </a:pPr>
            <a:r>
              <a:rPr lang="en-US" dirty="0">
                <a:solidFill>
                  <a:schemeClr val="tx1"/>
                </a:solidFill>
              </a:rPr>
              <a:t>Easier fill process, PDM primes and inserts cannula</a:t>
            </a:r>
          </a:p>
          <a:p>
            <a:pPr>
              <a:buFont typeface="Courier New" panose="02070309020205020404" pitchFamily="49" charset="0"/>
              <a:buChar char="o"/>
            </a:pPr>
            <a:r>
              <a:rPr lang="en-US" dirty="0">
                <a:solidFill>
                  <a:schemeClr val="tx1"/>
                </a:solidFill>
              </a:rPr>
              <a:t>PDM can deliver bolus as long as within 5-6 feet</a:t>
            </a:r>
          </a:p>
          <a:p>
            <a:pPr>
              <a:buFont typeface="Courier New" panose="02070309020205020404" pitchFamily="49" charset="0"/>
              <a:buChar char="o"/>
            </a:pPr>
            <a:r>
              <a:rPr lang="en-US" dirty="0">
                <a:solidFill>
                  <a:schemeClr val="tx1"/>
                </a:solidFill>
              </a:rPr>
              <a:t>Neither system currently CGM integrated</a:t>
            </a:r>
          </a:p>
          <a:p>
            <a:pPr lvl="1">
              <a:buFont typeface="Courier New" panose="02070309020205020404" pitchFamily="49" charset="0"/>
              <a:buChar char="o"/>
            </a:pPr>
            <a:r>
              <a:rPr lang="en-US" dirty="0">
                <a:solidFill>
                  <a:schemeClr val="tx1"/>
                </a:solidFill>
              </a:rPr>
              <a:t>Many </a:t>
            </a:r>
            <a:r>
              <a:rPr lang="en-US" dirty="0" err="1">
                <a:solidFill>
                  <a:schemeClr val="tx1"/>
                </a:solidFill>
              </a:rPr>
              <a:t>podders</a:t>
            </a:r>
            <a:r>
              <a:rPr lang="en-US" dirty="0">
                <a:solidFill>
                  <a:schemeClr val="tx1"/>
                </a:solidFill>
              </a:rPr>
              <a:t> use Dexcom independently of pump on their phone so they can still get CGM alerts</a:t>
            </a:r>
          </a:p>
          <a:p>
            <a:endParaRPr lang="en-US" dirty="0"/>
          </a:p>
          <a:p>
            <a:endParaRPr lang="en-US" dirty="0"/>
          </a:p>
        </p:txBody>
      </p:sp>
    </p:spTree>
    <p:extLst>
      <p:ext uri="{BB962C8B-B14F-4D97-AF65-F5344CB8AC3E}">
        <p14:creationId xmlns:p14="http://schemas.microsoft.com/office/powerpoint/2010/main" val="370558991"/>
      </p:ext>
    </p:extLst>
  </p:cSld>
  <p:clrMapOvr>
    <a:masterClrMapping/>
  </p:clrMapOvr>
  <p:transition>
    <p:fade thruBlk="1"/>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47"/>
          <p:cNvSpPr txBox="1">
            <a:spLocks noGrp="1"/>
          </p:cNvSpPr>
          <p:nvPr>
            <p:ph type="title"/>
          </p:nvPr>
        </p:nvSpPr>
        <p:spPr>
          <a:xfrm>
            <a:off x="1676400" y="457200"/>
            <a:ext cx="6172200" cy="786534"/>
          </a:xfrm>
          <a:prstGeom prst="rect">
            <a:avLst/>
          </a:prstGeom>
          <a:noFill/>
          <a:ln>
            <a:noFill/>
          </a:ln>
        </p:spPr>
        <p:txBody>
          <a:bodyPr spcFirstLastPara="1" vert="horz" wrap="square" lIns="68569" tIns="34275" rIns="68569" bIns="34275" numCol="1" rtlCol="0" anchor="ctr" anchorCtr="0" compatLnSpc="1">
            <a:prstTxWarp prst="textNoShape">
              <a:avLst/>
            </a:prstTxWarp>
            <a:normAutofit/>
          </a:bodyPr>
          <a:lstStyle/>
          <a:p>
            <a:pPr algn="ctr">
              <a:spcBef>
                <a:spcPts val="0"/>
              </a:spcBef>
              <a:buClr>
                <a:srgbClr val="EAD594"/>
              </a:buClr>
              <a:buSzPts val="4100"/>
            </a:pPr>
            <a:r>
              <a:rPr lang="en-US" dirty="0" err="1"/>
              <a:t>Omnipod</a:t>
            </a:r>
            <a:r>
              <a:rPr lang="en-US" dirty="0"/>
              <a:t> DASH</a:t>
            </a:r>
            <a:endParaRPr dirty="0"/>
          </a:p>
        </p:txBody>
      </p:sp>
      <p:sp>
        <p:nvSpPr>
          <p:cNvPr id="398" name="Google Shape;398;p47"/>
          <p:cNvSpPr txBox="1">
            <a:spLocks noGrp="1"/>
          </p:cNvSpPr>
          <p:nvPr>
            <p:ph type="body" idx="1"/>
          </p:nvPr>
        </p:nvSpPr>
        <p:spPr>
          <a:xfrm>
            <a:off x="2057400" y="1600200"/>
            <a:ext cx="6172200" cy="4191911"/>
          </a:xfrm>
          <a:prstGeom prst="rect">
            <a:avLst/>
          </a:prstGeom>
          <a:noFill/>
          <a:ln>
            <a:noFill/>
          </a:ln>
        </p:spPr>
        <p:txBody>
          <a:bodyPr spcFirstLastPara="1" vert="horz" wrap="square" lIns="68569" tIns="34275" rIns="68569" bIns="34275" numCol="1" rtlCol="0" anchor="t" anchorCtr="0" compatLnSpc="1">
            <a:prstTxWarp prst="textNoShape">
              <a:avLst/>
            </a:prstTxWarp>
            <a:normAutofit fontScale="85000" lnSpcReduction="20000"/>
          </a:bodyPr>
          <a:lstStyle/>
          <a:p>
            <a:pPr>
              <a:buFont typeface="Wingdings" panose="05000000000000000000" pitchFamily="2" charset="2"/>
              <a:buChar char="q"/>
            </a:pPr>
            <a:r>
              <a:rPr lang="en-US" dirty="0">
                <a:solidFill>
                  <a:schemeClr val="tx1"/>
                </a:solidFill>
              </a:rPr>
              <a:t>DASH PDM is touch screen and Bluetooth technology, </a:t>
            </a:r>
            <a:r>
              <a:rPr lang="en-US" dirty="0" err="1">
                <a:solidFill>
                  <a:schemeClr val="tx1"/>
                </a:solidFill>
              </a:rPr>
              <a:t>WiFi</a:t>
            </a:r>
            <a:r>
              <a:rPr lang="en-US" dirty="0">
                <a:solidFill>
                  <a:schemeClr val="tx1"/>
                </a:solidFill>
              </a:rPr>
              <a:t> enabled</a:t>
            </a:r>
          </a:p>
          <a:p>
            <a:pPr>
              <a:buFont typeface="Wingdings" panose="05000000000000000000" pitchFamily="2" charset="2"/>
              <a:buChar char="q"/>
            </a:pPr>
            <a:r>
              <a:rPr lang="en-US" dirty="0">
                <a:solidFill>
                  <a:schemeClr val="tx1"/>
                </a:solidFill>
              </a:rPr>
              <a:t>PDM is “locked down” Android phone (cannot text/call, download apps)</a:t>
            </a:r>
          </a:p>
          <a:p>
            <a:pPr>
              <a:buFont typeface="Wingdings" panose="05000000000000000000" pitchFamily="2" charset="2"/>
              <a:buChar char="q"/>
            </a:pPr>
            <a:r>
              <a:rPr lang="en-US" dirty="0" err="1">
                <a:solidFill>
                  <a:schemeClr val="tx1"/>
                </a:solidFill>
              </a:rPr>
              <a:t>WiFi</a:t>
            </a:r>
            <a:r>
              <a:rPr lang="en-US" dirty="0">
                <a:solidFill>
                  <a:schemeClr val="tx1"/>
                </a:solidFill>
              </a:rPr>
              <a:t> – will allow software updates</a:t>
            </a:r>
          </a:p>
          <a:p>
            <a:pPr>
              <a:buFont typeface="Wingdings" panose="05000000000000000000" pitchFamily="2" charset="2"/>
              <a:buChar char="q"/>
            </a:pPr>
            <a:r>
              <a:rPr lang="en-US" kern="0" dirty="0">
                <a:solidFill>
                  <a:schemeClr val="tx1"/>
                </a:solidFill>
              </a:rPr>
              <a:t>“View” app for caregivers – will allow remote monitoring (cannot bolus remotely)</a:t>
            </a:r>
          </a:p>
          <a:p>
            <a:pPr>
              <a:buFont typeface="Wingdings" panose="05000000000000000000" pitchFamily="2" charset="2"/>
              <a:buChar char="q"/>
            </a:pPr>
            <a:r>
              <a:rPr lang="en-US" kern="0" dirty="0">
                <a:solidFill>
                  <a:schemeClr val="tx1"/>
                </a:solidFill>
              </a:rPr>
              <a:t>“Display” app on phone allows to view current status </a:t>
            </a:r>
          </a:p>
          <a:p>
            <a:pPr>
              <a:buFont typeface="Wingdings" panose="05000000000000000000" pitchFamily="2" charset="2"/>
              <a:buChar char="q"/>
            </a:pPr>
            <a:r>
              <a:rPr lang="en-US" dirty="0">
                <a:solidFill>
                  <a:schemeClr val="tx1"/>
                </a:solidFill>
              </a:rPr>
              <a:t>Built in </a:t>
            </a:r>
            <a:r>
              <a:rPr lang="en-US" dirty="0" err="1">
                <a:solidFill>
                  <a:schemeClr val="tx1"/>
                </a:solidFill>
              </a:rPr>
              <a:t>CalorieKing</a:t>
            </a:r>
            <a:r>
              <a:rPr lang="en-US" dirty="0">
                <a:solidFill>
                  <a:schemeClr val="tx1"/>
                </a:solidFill>
              </a:rPr>
              <a:t> food library with insertion of carbs into carb calculator accessible in bolus calculator</a:t>
            </a:r>
            <a:endParaRPr lang="en-US" dirty="0"/>
          </a:p>
          <a:p>
            <a:pPr marL="82153" indent="0">
              <a:buNone/>
            </a:pPr>
            <a:endParaRPr lang="en-US" dirty="0"/>
          </a:p>
          <a:p>
            <a:pPr marL="411480" indent="-308610">
              <a:spcBef>
                <a:spcPts val="420"/>
              </a:spcBef>
              <a:buSzPts val="1820"/>
            </a:pPr>
            <a:endParaRPr dirty="0"/>
          </a:p>
          <a:p>
            <a:pPr marL="82153" indent="0">
              <a:spcBef>
                <a:spcPts val="420"/>
              </a:spcBef>
              <a:buSzPts val="1820"/>
              <a:buNone/>
            </a:pPr>
            <a:endParaRPr dirty="0"/>
          </a:p>
          <a:p>
            <a:pPr marL="411480" indent="-221933">
              <a:spcBef>
                <a:spcPts val="420"/>
              </a:spcBef>
              <a:buSzPts val="1820"/>
              <a:buNone/>
            </a:pPr>
            <a:endParaRPr dirty="0"/>
          </a:p>
          <a:p>
            <a:pPr marL="411480" indent="-221933">
              <a:spcBef>
                <a:spcPts val="420"/>
              </a:spcBef>
              <a:buSzPts val="1820"/>
              <a:buNone/>
            </a:pPr>
            <a:endParaRPr dirty="0"/>
          </a:p>
        </p:txBody>
      </p:sp>
    </p:spTree>
  </p:cSld>
  <p:clrMapOvr>
    <a:masterClrMapping/>
  </p:clrMapOvr>
  <p:transition>
    <p:fade thruBlk="1"/>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7" name="Google Shape;437;p53"/>
          <p:cNvSpPr txBox="1">
            <a:spLocks noGrp="1"/>
          </p:cNvSpPr>
          <p:nvPr>
            <p:ph type="title"/>
          </p:nvPr>
        </p:nvSpPr>
        <p:spPr>
          <a:xfrm>
            <a:off x="1643623" y="372337"/>
            <a:ext cx="6172200" cy="536972"/>
          </a:xfrm>
          <a:prstGeom prst="rect">
            <a:avLst/>
          </a:prstGeom>
          <a:noFill/>
          <a:ln>
            <a:noFill/>
          </a:ln>
        </p:spPr>
        <p:txBody>
          <a:bodyPr spcFirstLastPara="1" vert="horz" wrap="square" lIns="68569" tIns="34275" rIns="68569" bIns="34275" numCol="1" rtlCol="0" anchor="ctr" anchorCtr="0" compatLnSpc="1">
            <a:prstTxWarp prst="textNoShape">
              <a:avLst/>
            </a:prstTxWarp>
            <a:normAutofit fontScale="90000"/>
          </a:bodyPr>
          <a:lstStyle/>
          <a:p>
            <a:pPr algn="ctr">
              <a:spcBef>
                <a:spcPts val="0"/>
              </a:spcBef>
              <a:buClr>
                <a:srgbClr val="FF0000"/>
              </a:buClr>
              <a:buSzPct val="100000"/>
            </a:pPr>
            <a:r>
              <a:rPr lang="en-US" dirty="0" err="1">
                <a:solidFill>
                  <a:schemeClr val="accent1">
                    <a:lumMod val="50000"/>
                  </a:schemeClr>
                </a:solidFill>
              </a:rPr>
              <a:t>Omnipod</a:t>
            </a:r>
            <a:r>
              <a:rPr lang="en-US" dirty="0">
                <a:solidFill>
                  <a:schemeClr val="accent1">
                    <a:lumMod val="50000"/>
                  </a:schemeClr>
                </a:solidFill>
              </a:rPr>
              <a:t> 5 (OP5)</a:t>
            </a:r>
            <a:endParaRPr dirty="0">
              <a:solidFill>
                <a:schemeClr val="accent1">
                  <a:lumMod val="50000"/>
                </a:schemeClr>
              </a:solidFill>
            </a:endParaRPr>
          </a:p>
        </p:txBody>
      </p:sp>
      <p:pic>
        <p:nvPicPr>
          <p:cNvPr id="11266" name="Picture 2" descr="Insulet Announces FDA Clearance of its Omnipod® 5 Automated Insulin  Delivery System, First Tubeless System with Smartphone Control | Business  Wire">
            <a:extLst>
              <a:ext uri="{FF2B5EF4-FFF2-40B4-BE49-F238E27FC236}">
                <a16:creationId xmlns:a16="http://schemas.microsoft.com/office/drawing/2014/main" id="{F376C08B-B4C8-4460-84A7-F0EE2B0BD5B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409" y="1371600"/>
            <a:ext cx="4234392" cy="483546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BE2FC8F-AD31-75F3-A028-48739BB33FB3}"/>
              </a:ext>
            </a:extLst>
          </p:cNvPr>
          <p:cNvSpPr txBox="1"/>
          <p:nvPr/>
        </p:nvSpPr>
        <p:spPr>
          <a:xfrm>
            <a:off x="4267200" y="909309"/>
            <a:ext cx="4343400" cy="5909310"/>
          </a:xfrm>
          <a:prstGeom prst="rect">
            <a:avLst/>
          </a:prstGeom>
          <a:noFill/>
        </p:spPr>
        <p:txBody>
          <a:bodyPr wrap="square" rtlCol="0">
            <a:spAutoFit/>
          </a:bodyPr>
          <a:lstStyle/>
          <a:p>
            <a:pPr marL="285750" indent="-285750">
              <a:buFont typeface="Courier New" panose="02070309020205020404" pitchFamily="49" charset="0"/>
              <a:buChar char="o"/>
            </a:pPr>
            <a:r>
              <a:rPr lang="en-US" sz="1400" dirty="0" err="1"/>
              <a:t>OmniPod’s</a:t>
            </a:r>
            <a:r>
              <a:rPr lang="en-US" sz="1400" dirty="0"/>
              <a:t> HCL system—FDA approved January 2022</a:t>
            </a:r>
          </a:p>
          <a:p>
            <a:pPr marL="628650" lvl="1" indent="-285750">
              <a:buFont typeface="Courier New" panose="02070309020205020404" pitchFamily="49" charset="0"/>
              <a:buChar char="o"/>
            </a:pPr>
            <a:r>
              <a:rPr lang="en-US" sz="1400" dirty="0"/>
              <a:t>Age 2 years and older</a:t>
            </a:r>
          </a:p>
          <a:p>
            <a:pPr marL="285750" indent="-285750">
              <a:buFont typeface="Courier New" panose="02070309020205020404" pitchFamily="49" charset="0"/>
              <a:buChar char="o"/>
            </a:pPr>
            <a:r>
              <a:rPr lang="en-US" sz="1400" dirty="0"/>
              <a:t>Integrated with Dexcom G6</a:t>
            </a:r>
          </a:p>
          <a:p>
            <a:pPr marL="285750" indent="-285750">
              <a:buFont typeface="Courier New" panose="02070309020205020404" pitchFamily="49" charset="0"/>
              <a:buChar char="o"/>
            </a:pPr>
            <a:r>
              <a:rPr lang="en-US" sz="1400" dirty="0"/>
              <a:t>New pods and controller (no longer PDM)</a:t>
            </a:r>
          </a:p>
          <a:p>
            <a:pPr marL="285750" indent="-285750">
              <a:buFont typeface="Courier New" panose="02070309020205020404" pitchFamily="49" charset="0"/>
              <a:buChar char="o"/>
            </a:pPr>
            <a:r>
              <a:rPr lang="en-US" sz="1400" dirty="0"/>
              <a:t>Set for full control on mobile app (remote </a:t>
            </a:r>
            <a:r>
              <a:rPr lang="en-US" sz="1400" dirty="0" err="1"/>
              <a:t>bolusing</a:t>
            </a:r>
            <a:r>
              <a:rPr lang="en-US" sz="1400" dirty="0"/>
              <a:t>)—Android only right now, working on Apple version</a:t>
            </a:r>
          </a:p>
          <a:p>
            <a:pPr marL="285750" indent="-285750">
              <a:buFont typeface="Courier New" panose="02070309020205020404" pitchFamily="49" charset="0"/>
              <a:buChar char="o"/>
            </a:pPr>
            <a:r>
              <a:rPr lang="en-US" sz="1400" dirty="0"/>
              <a:t>2 modes: Automated Mode and Manual Mode</a:t>
            </a:r>
          </a:p>
          <a:p>
            <a:pPr marL="285750" indent="-285750">
              <a:buFont typeface="Courier New" panose="02070309020205020404" pitchFamily="49" charset="0"/>
              <a:buChar char="o"/>
            </a:pPr>
            <a:r>
              <a:rPr lang="en-US" sz="1400" dirty="0"/>
              <a:t>Every 5 minutes, </a:t>
            </a:r>
            <a:r>
              <a:rPr lang="en-US" sz="1400" dirty="0" err="1"/>
              <a:t>SmartAdjust</a:t>
            </a:r>
            <a:r>
              <a:rPr lang="en-US" sz="1400" dirty="0"/>
              <a:t>™ technology receives a CGM value and predicts where the BG will be in 60 minutes into the future</a:t>
            </a:r>
          </a:p>
          <a:p>
            <a:pPr marL="628650" lvl="1" indent="-285750">
              <a:buFont typeface="Courier New" panose="02070309020205020404" pitchFamily="49" charset="0"/>
              <a:buChar char="o"/>
            </a:pPr>
            <a:r>
              <a:rPr lang="en-US" sz="1400" dirty="0"/>
              <a:t>Then, increases, decreases, or pauses automated insulin delivery based on target set in pump</a:t>
            </a:r>
          </a:p>
          <a:p>
            <a:pPr marL="285750" indent="-285750">
              <a:buFont typeface="Courier New" panose="02070309020205020404" pitchFamily="49" charset="0"/>
              <a:buChar char="o"/>
            </a:pPr>
            <a:r>
              <a:rPr lang="en-US" sz="1400" dirty="0"/>
              <a:t>Adjustable target 110-150, can adjust by time of day</a:t>
            </a:r>
          </a:p>
          <a:p>
            <a:pPr marL="285750" indent="-285750">
              <a:buFont typeface="Courier New" panose="02070309020205020404" pitchFamily="49" charset="0"/>
              <a:buChar char="o"/>
            </a:pPr>
            <a:r>
              <a:rPr lang="en-US" sz="1400" dirty="0"/>
              <a:t>Exercise feature called “</a:t>
            </a:r>
            <a:r>
              <a:rPr lang="en-US" sz="1400" dirty="0" err="1"/>
              <a:t>HypoProtect</a:t>
            </a:r>
            <a:r>
              <a:rPr lang="en-US" sz="1400" dirty="0"/>
              <a:t>”—allows temp target set at 150 and restricts insulin delivery</a:t>
            </a:r>
          </a:p>
          <a:p>
            <a:pPr marL="285750" indent="-285750">
              <a:buFont typeface="Courier New" panose="02070309020205020404" pitchFamily="49" charset="0"/>
              <a:buChar char="o"/>
            </a:pPr>
            <a:r>
              <a:rPr lang="en-US" sz="1400" dirty="0"/>
              <a:t>Built in SMART Bolus calculator that is informed by BG </a:t>
            </a:r>
            <a:r>
              <a:rPr lang="en-US" sz="1400" b="1" dirty="0"/>
              <a:t>and</a:t>
            </a:r>
            <a:r>
              <a:rPr lang="en-US" sz="1400" dirty="0"/>
              <a:t> trends</a:t>
            </a:r>
          </a:p>
          <a:p>
            <a:pPr marL="285750" indent="-285750">
              <a:buFont typeface="Courier New" panose="02070309020205020404" pitchFamily="49" charset="0"/>
              <a:buChar char="o"/>
            </a:pPr>
            <a:r>
              <a:rPr lang="en-US" sz="1400" dirty="0"/>
              <a:t>Cannot get “kicked out” of Automated Mode (Limited Mode)</a:t>
            </a:r>
          </a:p>
          <a:p>
            <a:pPr marL="285750" indent="-285750">
              <a:buFont typeface="Courier New" panose="02070309020205020404" pitchFamily="49" charset="0"/>
              <a:buChar char="o"/>
            </a:pPr>
            <a:r>
              <a:rPr lang="en-US" sz="1400" dirty="0"/>
              <a:t>Algorithm updates after each pod change (takes few weeks to learn person and become more aggressive)</a:t>
            </a:r>
          </a:p>
        </p:txBody>
      </p:sp>
    </p:spTree>
  </p:cSld>
  <p:clrMapOvr>
    <a:masterClrMapping/>
  </p:clrMapOvr>
  <p:transition>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191654"/>
            <a:ext cx="7633742" cy="714234"/>
          </a:xfrm>
        </p:spPr>
        <p:txBody>
          <a:bodyPr>
            <a:normAutofit/>
          </a:bodyPr>
          <a:lstStyle/>
          <a:p>
            <a:pPr algn="ctr"/>
            <a:r>
              <a:rPr lang="en-US" sz="3975" dirty="0"/>
              <a:t>INPEN</a:t>
            </a:r>
            <a:endParaRPr lang="en-US" dirty="0"/>
          </a:p>
        </p:txBody>
      </p:sp>
      <p:pic>
        <p:nvPicPr>
          <p:cNvPr id="13314" name="Picture 2" descr="InPen™ Smart Insulin Pen - Diabetes Management App - Advanced Diabetes  Supply">
            <a:extLst>
              <a:ext uri="{FF2B5EF4-FFF2-40B4-BE49-F238E27FC236}">
                <a16:creationId xmlns:a16="http://schemas.microsoft.com/office/drawing/2014/main" id="{23835A0D-A336-79C9-B9F4-A833686CE8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3454326"/>
            <a:ext cx="3489992" cy="3219016"/>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34D0FFA6-2000-ABBC-E670-D13EE9AC6BC7}"/>
              </a:ext>
            </a:extLst>
          </p:cNvPr>
          <p:cNvSpPr>
            <a:spLocks noGrp="1"/>
          </p:cNvSpPr>
          <p:nvPr>
            <p:ph idx="1"/>
          </p:nvPr>
        </p:nvSpPr>
        <p:spPr>
          <a:xfrm>
            <a:off x="1600200" y="990600"/>
            <a:ext cx="7299992" cy="5562600"/>
          </a:xfrm>
        </p:spPr>
        <p:txBody>
          <a:bodyPr>
            <a:normAutofit fontScale="32500" lnSpcReduction="20000"/>
          </a:bodyPr>
          <a:lstStyle/>
          <a:p>
            <a:pPr>
              <a:buFont typeface="Courier New" panose="02070309020205020404" pitchFamily="49" charset="0"/>
              <a:buChar char="o"/>
            </a:pPr>
            <a:r>
              <a:rPr lang="en-US" sz="4900" dirty="0">
                <a:solidFill>
                  <a:schemeClr val="tx1"/>
                </a:solidFill>
              </a:rPr>
              <a:t>First Smart Pen for mealtime/bolus insulin working with a phone app using Bluetooth</a:t>
            </a:r>
          </a:p>
          <a:p>
            <a:pPr>
              <a:buFont typeface="Courier New" panose="02070309020205020404" pitchFamily="49" charset="0"/>
              <a:buChar char="o"/>
            </a:pPr>
            <a:r>
              <a:rPr lang="en-US" sz="4900" dirty="0">
                <a:solidFill>
                  <a:schemeClr val="tx1"/>
                </a:solidFill>
              </a:rPr>
              <a:t>½ unit doses</a:t>
            </a:r>
          </a:p>
          <a:p>
            <a:pPr>
              <a:buFont typeface="Courier New" panose="02070309020205020404" pitchFamily="49" charset="0"/>
              <a:buChar char="o"/>
            </a:pPr>
            <a:r>
              <a:rPr lang="en-US" sz="4900" dirty="0">
                <a:solidFill>
                  <a:schemeClr val="tx1"/>
                </a:solidFill>
              </a:rPr>
              <a:t>Uses Humalog, Novolog, </a:t>
            </a:r>
            <a:r>
              <a:rPr lang="en-US" sz="4900" dirty="0" err="1">
                <a:solidFill>
                  <a:schemeClr val="tx1"/>
                </a:solidFill>
              </a:rPr>
              <a:t>Fiasp</a:t>
            </a:r>
            <a:r>
              <a:rPr lang="en-US" sz="4900" dirty="0">
                <a:solidFill>
                  <a:schemeClr val="tx1"/>
                </a:solidFill>
              </a:rPr>
              <a:t> cartridges</a:t>
            </a:r>
          </a:p>
          <a:p>
            <a:pPr>
              <a:buFont typeface="Courier New" panose="02070309020205020404" pitchFamily="49" charset="0"/>
              <a:buChar char="o"/>
            </a:pPr>
            <a:r>
              <a:rPr lang="en-US" sz="4900" dirty="0">
                <a:solidFill>
                  <a:schemeClr val="tx1"/>
                </a:solidFill>
              </a:rPr>
              <a:t>Calculates doses like a pump</a:t>
            </a:r>
          </a:p>
          <a:p>
            <a:pPr>
              <a:buFont typeface="Courier New" panose="02070309020205020404" pitchFamily="49" charset="0"/>
              <a:buChar char="o"/>
            </a:pPr>
            <a:r>
              <a:rPr lang="en-US" sz="4900" dirty="0">
                <a:solidFill>
                  <a:schemeClr val="tx1"/>
                </a:solidFill>
              </a:rPr>
              <a:t>Can do calculations using a mealtime fixed dose, meal estimation, or carb counting</a:t>
            </a:r>
          </a:p>
          <a:p>
            <a:pPr>
              <a:buFont typeface="Courier New" panose="02070309020205020404" pitchFamily="49" charset="0"/>
              <a:buChar char="o"/>
            </a:pPr>
            <a:r>
              <a:rPr lang="en-US" sz="4900" dirty="0">
                <a:solidFill>
                  <a:schemeClr val="tx1"/>
                </a:solidFill>
              </a:rPr>
              <a:t>Temperature gauge and 28 day insulin alert </a:t>
            </a:r>
          </a:p>
          <a:p>
            <a:pPr>
              <a:buFont typeface="Courier New" panose="02070309020205020404" pitchFamily="49" charset="0"/>
              <a:buChar char="o"/>
            </a:pPr>
            <a:r>
              <a:rPr lang="en-US" sz="4900" dirty="0">
                <a:solidFill>
                  <a:schemeClr val="tx1"/>
                </a:solidFill>
              </a:rPr>
              <a:t>Shows blood sugars entered, doses of insulin given, and active insulin (IOB)</a:t>
            </a:r>
          </a:p>
          <a:p>
            <a:pPr>
              <a:buFont typeface="Courier New" panose="02070309020205020404" pitchFamily="49" charset="0"/>
              <a:buChar char="o"/>
            </a:pPr>
            <a:r>
              <a:rPr lang="en-US" sz="4900" dirty="0">
                <a:solidFill>
                  <a:schemeClr val="tx1"/>
                </a:solidFill>
              </a:rPr>
              <a:t>Can set long acting/basal reminder</a:t>
            </a:r>
          </a:p>
          <a:p>
            <a:pPr>
              <a:buFont typeface="Courier New" panose="02070309020205020404" pitchFamily="49" charset="0"/>
              <a:buChar char="o"/>
            </a:pPr>
            <a:r>
              <a:rPr lang="en-US" sz="4900" dirty="0">
                <a:solidFill>
                  <a:schemeClr val="tx1"/>
                </a:solidFill>
              </a:rPr>
              <a:t>Records missed doses</a:t>
            </a:r>
          </a:p>
          <a:p>
            <a:pPr>
              <a:buFont typeface="Courier New" panose="02070309020205020404" pitchFamily="49" charset="0"/>
              <a:buChar char="o"/>
            </a:pPr>
            <a:r>
              <a:rPr lang="en-US" sz="4900" dirty="0">
                <a:solidFill>
                  <a:schemeClr val="tx1"/>
                </a:solidFill>
              </a:rPr>
              <a:t>Easy to read reports which can easily be emailed, printed, shared, or faxed through phone</a:t>
            </a:r>
          </a:p>
          <a:p>
            <a:pPr>
              <a:buFont typeface="Courier New" panose="02070309020205020404" pitchFamily="49" charset="0"/>
              <a:buChar char="o"/>
            </a:pPr>
            <a:r>
              <a:rPr lang="en-US" sz="4900" dirty="0">
                <a:solidFill>
                  <a:schemeClr val="tx1"/>
                </a:solidFill>
              </a:rPr>
              <a:t>Integrates with Dexcom Clarity and Medtronic Guardian Connect</a:t>
            </a:r>
          </a:p>
          <a:p>
            <a:pPr>
              <a:buFont typeface="Courier New" panose="02070309020205020404" pitchFamily="49" charset="0"/>
              <a:buChar char="o"/>
            </a:pPr>
            <a:r>
              <a:rPr lang="en-US" sz="4900" dirty="0">
                <a:solidFill>
                  <a:schemeClr val="tx1"/>
                </a:solidFill>
              </a:rPr>
              <a:t>Uses regular pen needles</a:t>
            </a:r>
          </a:p>
          <a:p>
            <a:pPr>
              <a:buFont typeface="Courier New" panose="02070309020205020404" pitchFamily="49" charset="0"/>
              <a:buChar char="o"/>
            </a:pPr>
            <a:r>
              <a:rPr lang="en-US" sz="4900" dirty="0">
                <a:solidFill>
                  <a:schemeClr val="tx1"/>
                </a:solidFill>
              </a:rPr>
              <a:t>“Pump” without the pump</a:t>
            </a:r>
          </a:p>
          <a:p>
            <a:pPr marL="102870" indent="0">
              <a:buNone/>
            </a:pPr>
            <a:endParaRPr lang="en-US" dirty="0"/>
          </a:p>
        </p:txBody>
      </p:sp>
    </p:spTree>
    <p:extLst>
      <p:ext uri="{BB962C8B-B14F-4D97-AF65-F5344CB8AC3E}">
        <p14:creationId xmlns:p14="http://schemas.microsoft.com/office/powerpoint/2010/main" val="1720917842"/>
      </p:ext>
    </p:extLst>
  </p:cSld>
  <p:clrMapOvr>
    <a:masterClrMapping/>
  </p:clrMapOvr>
  <p:transition>
    <p:fade thruBlk="1"/>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999EF9-0D58-E8FF-A048-47208AD7B557}"/>
              </a:ext>
            </a:extLst>
          </p:cNvPr>
          <p:cNvPicPr>
            <a:picLocks noChangeAspect="1"/>
          </p:cNvPicPr>
          <p:nvPr/>
        </p:nvPicPr>
        <p:blipFill>
          <a:blip r:embed="rId2"/>
          <a:stretch>
            <a:fillRect/>
          </a:stretch>
        </p:blipFill>
        <p:spPr>
          <a:xfrm>
            <a:off x="16404" y="870481"/>
            <a:ext cx="9127596" cy="5117038"/>
          </a:xfrm>
          <a:prstGeom prst="rect">
            <a:avLst/>
          </a:prstGeom>
        </p:spPr>
      </p:pic>
    </p:spTree>
    <p:extLst>
      <p:ext uri="{BB962C8B-B14F-4D97-AF65-F5344CB8AC3E}">
        <p14:creationId xmlns:p14="http://schemas.microsoft.com/office/powerpoint/2010/main" val="389341059"/>
      </p:ext>
    </p:extLst>
  </p:cSld>
  <p:clrMapOvr>
    <a:masterClrMapping/>
  </p:clrMapOvr>
  <p:transition>
    <p:fade thruBlk="1"/>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F8532D-5CC6-4A12-D6EF-99365D74181F}"/>
              </a:ext>
            </a:extLst>
          </p:cNvPr>
          <p:cNvPicPr>
            <a:picLocks noChangeAspect="1"/>
          </p:cNvPicPr>
          <p:nvPr/>
        </p:nvPicPr>
        <p:blipFill>
          <a:blip r:embed="rId2"/>
          <a:stretch>
            <a:fillRect/>
          </a:stretch>
        </p:blipFill>
        <p:spPr>
          <a:xfrm>
            <a:off x="21102" y="865553"/>
            <a:ext cx="9122898" cy="5126894"/>
          </a:xfrm>
          <a:prstGeom prst="rect">
            <a:avLst/>
          </a:prstGeom>
        </p:spPr>
      </p:pic>
      <p:sp>
        <p:nvSpPr>
          <p:cNvPr id="3" name="Rectangle 2">
            <a:extLst>
              <a:ext uri="{FF2B5EF4-FFF2-40B4-BE49-F238E27FC236}">
                <a16:creationId xmlns:a16="http://schemas.microsoft.com/office/drawing/2014/main" id="{274E14CB-9779-301F-C4CE-0F60FBE8964C}"/>
              </a:ext>
            </a:extLst>
          </p:cNvPr>
          <p:cNvSpPr/>
          <p:nvPr/>
        </p:nvSpPr>
        <p:spPr>
          <a:xfrm>
            <a:off x="7607368" y="5060115"/>
            <a:ext cx="761890" cy="4385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4124553493"/>
      </p:ext>
    </p:extLst>
  </p:cSld>
  <p:clrMapOvr>
    <a:masterClrMapping/>
  </p:clrMapOvr>
  <p:transition>
    <p:fade thruBlk="1"/>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B17C0-511E-AEC4-61B8-811D3DEAA0ED}"/>
              </a:ext>
            </a:extLst>
          </p:cNvPr>
          <p:cNvSpPr>
            <a:spLocks noGrp="1"/>
          </p:cNvSpPr>
          <p:nvPr>
            <p:ph type="title"/>
          </p:nvPr>
        </p:nvSpPr>
        <p:spPr>
          <a:xfrm>
            <a:off x="4953000" y="527203"/>
            <a:ext cx="3601651" cy="871538"/>
          </a:xfrm>
        </p:spPr>
        <p:txBody>
          <a:bodyPr>
            <a:normAutofit/>
          </a:bodyPr>
          <a:lstStyle/>
          <a:p>
            <a:pPr algn="ctr"/>
            <a:r>
              <a:rPr lang="en-US" sz="3600" dirty="0"/>
              <a:t>Beta Bionics</a:t>
            </a:r>
          </a:p>
        </p:txBody>
      </p:sp>
      <p:pic>
        <p:nvPicPr>
          <p:cNvPr id="6" name="Picture 5">
            <a:extLst>
              <a:ext uri="{FF2B5EF4-FFF2-40B4-BE49-F238E27FC236}">
                <a16:creationId xmlns:a16="http://schemas.microsoft.com/office/drawing/2014/main" id="{C59DD303-2EB1-FD6E-57EB-830C52E051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0498" y="2191619"/>
            <a:ext cx="5833502" cy="2375558"/>
          </a:xfrm>
          <a:prstGeom prst="rect">
            <a:avLst/>
          </a:prstGeom>
        </p:spPr>
      </p:pic>
      <p:pic>
        <p:nvPicPr>
          <p:cNvPr id="8" name="Picture 7">
            <a:extLst>
              <a:ext uri="{FF2B5EF4-FFF2-40B4-BE49-F238E27FC236}">
                <a16:creationId xmlns:a16="http://schemas.microsoft.com/office/drawing/2014/main" id="{4A15683B-8D3F-BCF4-A4CB-E922C709A0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93299"/>
            <a:ext cx="3829050" cy="2410883"/>
          </a:xfrm>
          <a:prstGeom prst="rect">
            <a:avLst/>
          </a:prstGeom>
        </p:spPr>
      </p:pic>
      <p:pic>
        <p:nvPicPr>
          <p:cNvPr id="3074" name="Picture 2" descr="iLet Bionic Pancreas">
            <a:extLst>
              <a:ext uri="{FF2B5EF4-FFF2-40B4-BE49-F238E27FC236}">
                <a16:creationId xmlns:a16="http://schemas.microsoft.com/office/drawing/2014/main" id="{19424F56-EB64-B499-BCF7-ACEEEDB95B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581400"/>
            <a:ext cx="3874187" cy="3460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5493952"/>
      </p:ext>
    </p:extLst>
  </p:cSld>
  <p:clrMapOvr>
    <a:masterClrMapping/>
  </p:clrMapOvr>
  <p:transition>
    <p:fade thruBlk="1"/>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Google Shape;590;p77"/>
          <p:cNvSpPr txBox="1">
            <a:spLocks noGrp="1"/>
          </p:cNvSpPr>
          <p:nvPr>
            <p:ph type="title"/>
          </p:nvPr>
        </p:nvSpPr>
        <p:spPr>
          <a:xfrm>
            <a:off x="1828800" y="152400"/>
            <a:ext cx="6553200" cy="701001"/>
          </a:xfrm>
          <a:prstGeom prst="rect">
            <a:avLst/>
          </a:prstGeom>
          <a:noFill/>
          <a:ln>
            <a:noFill/>
          </a:ln>
        </p:spPr>
        <p:txBody>
          <a:bodyPr spcFirstLastPara="1" vert="horz" wrap="square" lIns="51427" tIns="25706" rIns="51427" bIns="25706" numCol="1" rtlCol="0" anchor="ctr" anchorCtr="0" compatLnSpc="1">
            <a:prstTxWarp prst="textNoShape">
              <a:avLst/>
            </a:prstTxWarp>
            <a:normAutofit/>
          </a:bodyPr>
          <a:lstStyle/>
          <a:p>
            <a:pPr algn="ctr">
              <a:spcBef>
                <a:spcPts val="0"/>
              </a:spcBef>
              <a:buClr>
                <a:srgbClr val="FF0000"/>
              </a:buClr>
              <a:buSzPts val="4100"/>
            </a:pPr>
            <a:r>
              <a:rPr lang="en-US" sz="3300" dirty="0" err="1"/>
              <a:t>iLet</a:t>
            </a:r>
            <a:r>
              <a:rPr lang="en-US" sz="3300" dirty="0"/>
              <a:t> Bionic Pancreas Pump</a:t>
            </a:r>
            <a:endParaRPr sz="3300" dirty="0"/>
          </a:p>
        </p:txBody>
      </p:sp>
      <p:sp>
        <p:nvSpPr>
          <p:cNvPr id="5" name="Google Shape;585;p76">
            <a:extLst>
              <a:ext uri="{FF2B5EF4-FFF2-40B4-BE49-F238E27FC236}">
                <a16:creationId xmlns:a16="http://schemas.microsoft.com/office/drawing/2014/main" id="{B1182492-538B-40DF-8CB9-569FF1195548}"/>
              </a:ext>
            </a:extLst>
          </p:cNvPr>
          <p:cNvSpPr txBox="1">
            <a:spLocks/>
          </p:cNvSpPr>
          <p:nvPr/>
        </p:nvSpPr>
        <p:spPr>
          <a:xfrm>
            <a:off x="5334000" y="990600"/>
            <a:ext cx="3657600" cy="5181600"/>
          </a:xfrm>
          <a:prstGeom prst="rect">
            <a:avLst/>
          </a:prstGeom>
          <a:noFill/>
          <a:ln>
            <a:noFill/>
          </a:ln>
        </p:spPr>
        <p:txBody>
          <a:bodyPr spcFirstLastPara="1" wrap="square" lIns="51427" tIns="25706" rIns="51427" bIns="25706" anchor="t" anchorCtr="0">
            <a:noAutofit/>
          </a:bodyPr>
          <a:lstStyle>
            <a:lvl1pPr marL="342900" indent="-342900" algn="l" rtl="0" eaLnBrk="1" fontAlgn="base" hangingPunct="1">
              <a:spcBef>
                <a:spcPct val="5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Font typeface="Wingdings" pitchFamily="2" charset="2"/>
              <a:buChar char="Ø"/>
              <a:defRPr sz="2200" i="1">
                <a:solidFill>
                  <a:schemeClr val="tx1"/>
                </a:solidFill>
                <a:latin typeface="+mn-lt"/>
              </a:defRPr>
            </a:lvl2pPr>
            <a:lvl3pPr marL="1143000" indent="-228600" algn="l" rtl="0" eaLnBrk="1" fontAlgn="base" hangingPunct="1">
              <a:spcBef>
                <a:spcPct val="20000"/>
              </a:spcBef>
              <a:spcAft>
                <a:spcPct val="0"/>
              </a:spcAft>
              <a:buChar char="•"/>
              <a:defRPr sz="2000">
                <a:solidFill>
                  <a:schemeClr val="tx1"/>
                </a:solidFill>
                <a:latin typeface="+mn-lt"/>
              </a:defRPr>
            </a:lvl3pPr>
            <a:lvl4pPr marL="1600200" indent="-228600" algn="l" rtl="0" eaLnBrk="1" fontAlgn="base" hangingPunct="1">
              <a:spcBef>
                <a:spcPct val="20000"/>
              </a:spcBef>
              <a:spcAft>
                <a:spcPct val="0"/>
              </a:spcAft>
              <a:buChar char="–"/>
              <a:defRPr sz="1600">
                <a:solidFill>
                  <a:schemeClr val="tx1"/>
                </a:solidFill>
                <a:latin typeface="+mn-lt"/>
              </a:defRPr>
            </a:lvl4pPr>
            <a:lvl5pPr marL="2057400" indent="-228600" algn="l" rtl="0" eaLnBrk="1" fontAlgn="base" hangingPunct="1">
              <a:spcBef>
                <a:spcPct val="20000"/>
              </a:spcBef>
              <a:spcAft>
                <a:spcPct val="0"/>
              </a:spcAft>
              <a:buChar char="»"/>
              <a:defRPr sz="1200">
                <a:solidFill>
                  <a:schemeClr val="tx1"/>
                </a:solidFill>
                <a:latin typeface="+mn-lt"/>
              </a:defRPr>
            </a:lvl5pPr>
            <a:lvl6pPr marL="2514600" indent="-228600" algn="l" rtl="0" eaLnBrk="1" fontAlgn="base" hangingPunct="1">
              <a:spcBef>
                <a:spcPct val="20000"/>
              </a:spcBef>
              <a:spcAft>
                <a:spcPct val="0"/>
              </a:spcAft>
              <a:buChar char="»"/>
              <a:defRPr sz="1200">
                <a:solidFill>
                  <a:schemeClr val="tx1"/>
                </a:solidFill>
                <a:latin typeface="+mn-lt"/>
              </a:defRPr>
            </a:lvl6pPr>
            <a:lvl7pPr marL="2971800" indent="-228600" algn="l" rtl="0" eaLnBrk="1" fontAlgn="base" hangingPunct="1">
              <a:spcBef>
                <a:spcPct val="20000"/>
              </a:spcBef>
              <a:spcAft>
                <a:spcPct val="0"/>
              </a:spcAft>
              <a:buChar char="»"/>
              <a:defRPr sz="1200">
                <a:solidFill>
                  <a:schemeClr val="tx1"/>
                </a:solidFill>
                <a:latin typeface="+mn-lt"/>
              </a:defRPr>
            </a:lvl7pPr>
            <a:lvl8pPr marL="3429000" indent="-228600" algn="l" rtl="0" eaLnBrk="1" fontAlgn="base" hangingPunct="1">
              <a:spcBef>
                <a:spcPct val="20000"/>
              </a:spcBef>
              <a:spcAft>
                <a:spcPct val="0"/>
              </a:spcAft>
              <a:buChar char="»"/>
              <a:defRPr sz="1200">
                <a:solidFill>
                  <a:schemeClr val="tx1"/>
                </a:solidFill>
                <a:latin typeface="+mn-lt"/>
              </a:defRPr>
            </a:lvl8pPr>
            <a:lvl9pPr marL="3886200" indent="-228600" algn="l" rtl="0" eaLnBrk="1" fontAlgn="base" hangingPunct="1">
              <a:spcBef>
                <a:spcPct val="20000"/>
              </a:spcBef>
              <a:spcAft>
                <a:spcPct val="0"/>
              </a:spcAft>
              <a:buChar char="»"/>
              <a:defRPr sz="1200">
                <a:solidFill>
                  <a:schemeClr val="tx1"/>
                </a:solidFill>
                <a:latin typeface="+mn-lt"/>
              </a:defRPr>
            </a:lvl9pPr>
          </a:lstStyle>
          <a:p>
            <a:pPr>
              <a:lnSpc>
                <a:spcPct val="107000"/>
              </a:lnSpc>
              <a:spcBef>
                <a:spcPts val="0"/>
              </a:spcBef>
              <a:spcAft>
                <a:spcPts val="0"/>
              </a:spcAft>
              <a:buClr>
                <a:schemeClr val="accent1">
                  <a:lumMod val="50000"/>
                </a:schemeClr>
              </a:buClr>
              <a:buFont typeface="Courier New" panose="02070309020205020404" pitchFamily="49" charset="0"/>
              <a:buChar char="o"/>
            </a:pPr>
            <a:r>
              <a:rPr lang="en-US" sz="1400" b="1" kern="0" dirty="0">
                <a:ea typeface="Calibri" panose="020F0502020204030204" pitchFamily="34" charset="0"/>
                <a:cs typeface="Times New Roman" panose="02020603050405020304" pitchFamily="18" charset="0"/>
              </a:rPr>
              <a:t>Approved 5/19/23 </a:t>
            </a:r>
          </a:p>
          <a:p>
            <a:pPr>
              <a:lnSpc>
                <a:spcPct val="107000"/>
              </a:lnSpc>
              <a:spcBef>
                <a:spcPts val="0"/>
              </a:spcBef>
              <a:spcAft>
                <a:spcPts val="0"/>
              </a:spcAft>
              <a:buClr>
                <a:schemeClr val="accent1">
                  <a:lumMod val="50000"/>
                </a:schemeClr>
              </a:buClr>
              <a:buFont typeface="Courier New" panose="02070309020205020404" pitchFamily="49" charset="0"/>
              <a:buChar char="o"/>
            </a:pPr>
            <a:r>
              <a:rPr lang="en-US" sz="1400" kern="0" dirty="0">
                <a:ea typeface="Calibri" panose="020F0502020204030204" pitchFamily="34" charset="0"/>
                <a:cs typeface="Times New Roman" panose="02020603050405020304" pitchFamily="18" charset="0"/>
              </a:rPr>
              <a:t>Age 6 and up for T1D</a:t>
            </a:r>
            <a:endParaRPr lang="en-US" sz="1400" kern="0" dirty="0"/>
          </a:p>
          <a:p>
            <a:pPr>
              <a:lnSpc>
                <a:spcPct val="107000"/>
              </a:lnSpc>
              <a:spcBef>
                <a:spcPts val="0"/>
              </a:spcBef>
              <a:spcAft>
                <a:spcPts val="0"/>
              </a:spcAft>
              <a:buClr>
                <a:schemeClr val="accent1">
                  <a:lumMod val="50000"/>
                </a:schemeClr>
              </a:buClr>
              <a:buFont typeface="Courier New" panose="02070309020205020404" pitchFamily="49" charset="0"/>
              <a:buChar char="o"/>
            </a:pPr>
            <a:r>
              <a:rPr lang="en-US" sz="1400" dirty="0">
                <a:ea typeface="Calibri" panose="020F0502020204030204" pitchFamily="34" charset="0"/>
                <a:cs typeface="Times New Roman" panose="02020603050405020304" pitchFamily="18" charset="0"/>
              </a:rPr>
              <a:t>HCL system integrated with Dexcom G6</a:t>
            </a:r>
          </a:p>
          <a:p>
            <a:pPr lvl="1">
              <a:lnSpc>
                <a:spcPct val="107000"/>
              </a:lnSpc>
              <a:spcBef>
                <a:spcPts val="0"/>
              </a:spcBef>
              <a:spcAft>
                <a:spcPts val="0"/>
              </a:spcAft>
              <a:buClr>
                <a:schemeClr val="accent1">
                  <a:lumMod val="50000"/>
                </a:schemeClr>
              </a:buClr>
              <a:buFont typeface="Courier New" panose="02070309020205020404" pitchFamily="49" charset="0"/>
              <a:buChar char="o"/>
            </a:pPr>
            <a:r>
              <a:rPr lang="en-US" sz="1400" dirty="0" err="1">
                <a:ea typeface="Calibri" panose="020F0502020204030204" pitchFamily="34" charset="0"/>
                <a:cs typeface="Times New Roman" panose="02020603050405020304" pitchFamily="18" charset="0"/>
              </a:rPr>
              <a:t>iLet</a:t>
            </a:r>
            <a:r>
              <a:rPr lang="en-US" sz="1400" dirty="0">
                <a:ea typeface="Calibri" panose="020F0502020204030204" pitchFamily="34" charset="0"/>
                <a:cs typeface="Times New Roman" panose="02020603050405020304" pitchFamily="18" charset="0"/>
              </a:rPr>
              <a:t> ACE pump and </a:t>
            </a:r>
            <a:r>
              <a:rPr lang="en-US" sz="1400" dirty="0" err="1">
                <a:ea typeface="Calibri" panose="020F0502020204030204" pitchFamily="34" charset="0"/>
                <a:cs typeface="Times New Roman" panose="02020603050405020304" pitchFamily="18" charset="0"/>
              </a:rPr>
              <a:t>iLet</a:t>
            </a:r>
            <a:r>
              <a:rPr lang="en-US" sz="1400" dirty="0">
                <a:ea typeface="Calibri" panose="020F0502020204030204" pitchFamily="34" charset="0"/>
                <a:cs typeface="Times New Roman" panose="02020603050405020304" pitchFamily="18" charset="0"/>
              </a:rPr>
              <a:t> Decision Dosing software</a:t>
            </a:r>
          </a:p>
          <a:p>
            <a:pPr>
              <a:lnSpc>
                <a:spcPct val="107000"/>
              </a:lnSpc>
              <a:spcBef>
                <a:spcPts val="0"/>
              </a:spcBef>
              <a:spcAft>
                <a:spcPts val="0"/>
              </a:spcAft>
              <a:buClr>
                <a:schemeClr val="accent1">
                  <a:lumMod val="50000"/>
                </a:schemeClr>
              </a:buClr>
              <a:buFont typeface="Courier New" panose="02070309020205020404" pitchFamily="49" charset="0"/>
              <a:buChar char="o"/>
            </a:pPr>
            <a:r>
              <a:rPr lang="en-US" sz="1400" b="1" dirty="0">
                <a:ea typeface="Calibri" panose="020F0502020204030204" pitchFamily="34" charset="0"/>
                <a:cs typeface="Times New Roman" panose="02020603050405020304" pitchFamily="18" charset="0"/>
              </a:rPr>
              <a:t>Only need to enter body weight</a:t>
            </a:r>
            <a:r>
              <a:rPr lang="en-US" sz="1400" dirty="0">
                <a:ea typeface="Calibri" panose="020F0502020204030204" pitchFamily="34" charset="0"/>
                <a:cs typeface="Times New Roman" panose="02020603050405020304" pitchFamily="18" charset="0"/>
              </a:rPr>
              <a:t> (no carb ratio, sensitivity factor, basal rates, etc.) </a:t>
            </a:r>
            <a:r>
              <a:rPr lang="en-US" sz="1400" b="1" dirty="0">
                <a:ea typeface="Calibri" panose="020F0502020204030204" pitchFamily="34" charset="0"/>
                <a:cs typeface="Times New Roman" panose="02020603050405020304" pitchFamily="18" charset="0"/>
              </a:rPr>
              <a:t>and “Go Bionic”</a:t>
            </a:r>
          </a:p>
          <a:p>
            <a:pPr>
              <a:lnSpc>
                <a:spcPct val="107000"/>
              </a:lnSpc>
              <a:spcBef>
                <a:spcPts val="0"/>
              </a:spcBef>
              <a:spcAft>
                <a:spcPts val="0"/>
              </a:spcAft>
              <a:buClr>
                <a:schemeClr val="accent1">
                  <a:lumMod val="50000"/>
                </a:schemeClr>
              </a:buClr>
              <a:buFont typeface="Courier New" panose="02070309020205020404" pitchFamily="49" charset="0"/>
              <a:buChar char="o"/>
            </a:pPr>
            <a:r>
              <a:rPr lang="en-US" sz="1400" dirty="0">
                <a:ea typeface="Calibri" panose="020F0502020204030204" pitchFamily="34" charset="0"/>
                <a:cs typeface="Times New Roman" panose="02020603050405020304" pitchFamily="18" charset="0"/>
              </a:rPr>
              <a:t>NO carb counting!</a:t>
            </a:r>
          </a:p>
          <a:p>
            <a:pPr>
              <a:lnSpc>
                <a:spcPct val="107000"/>
              </a:lnSpc>
              <a:spcBef>
                <a:spcPts val="0"/>
              </a:spcBef>
              <a:spcAft>
                <a:spcPts val="0"/>
              </a:spcAft>
              <a:buClr>
                <a:schemeClr val="accent1">
                  <a:lumMod val="50000"/>
                </a:schemeClr>
              </a:buClr>
              <a:buFont typeface="Courier New" panose="02070309020205020404" pitchFamily="49" charset="0"/>
              <a:buChar char="o"/>
            </a:pPr>
            <a:r>
              <a:rPr lang="en-US" sz="1400" dirty="0">
                <a:ea typeface="Calibri" panose="020F0502020204030204" pitchFamily="34" charset="0"/>
                <a:cs typeface="Times New Roman" panose="02020603050405020304" pitchFamily="18" charset="0"/>
              </a:rPr>
              <a:t>Determines 100% of all insulin doses</a:t>
            </a:r>
          </a:p>
          <a:p>
            <a:pPr lvl="1">
              <a:lnSpc>
                <a:spcPct val="107000"/>
              </a:lnSpc>
              <a:spcBef>
                <a:spcPts val="0"/>
              </a:spcBef>
              <a:spcAft>
                <a:spcPts val="0"/>
              </a:spcAft>
              <a:buClr>
                <a:schemeClr val="accent1">
                  <a:lumMod val="50000"/>
                </a:schemeClr>
              </a:buClr>
              <a:buFont typeface="Courier New" panose="02070309020205020404" pitchFamily="49" charset="0"/>
              <a:buChar char="o"/>
            </a:pPr>
            <a:r>
              <a:rPr lang="en-US" sz="1400" dirty="0">
                <a:ea typeface="Calibri" panose="020F0502020204030204" pitchFamily="34" charset="0"/>
                <a:cs typeface="Times New Roman" panose="02020603050405020304" pitchFamily="18" charset="0"/>
              </a:rPr>
              <a:t>No corrections, no calculating boluses</a:t>
            </a:r>
          </a:p>
          <a:p>
            <a:pPr>
              <a:lnSpc>
                <a:spcPct val="107000"/>
              </a:lnSpc>
              <a:spcBef>
                <a:spcPts val="0"/>
              </a:spcBef>
              <a:spcAft>
                <a:spcPts val="0"/>
              </a:spcAft>
              <a:buClr>
                <a:schemeClr val="accent1">
                  <a:lumMod val="50000"/>
                </a:schemeClr>
              </a:buClr>
              <a:buFont typeface="Courier New" panose="02070309020205020404" pitchFamily="49" charset="0"/>
              <a:buChar char="o"/>
            </a:pPr>
            <a:r>
              <a:rPr lang="en-US" sz="1400" dirty="0"/>
              <a:t>For dosing, users enter desired glucose target (usual, lower, or higher), the type of meal (breakfast, lunch, dinner), and the size of the meal (usual, less, or more)—”meal announcements”</a:t>
            </a:r>
          </a:p>
          <a:p>
            <a:pPr>
              <a:lnSpc>
                <a:spcPct val="107000"/>
              </a:lnSpc>
              <a:spcBef>
                <a:spcPts val="0"/>
              </a:spcBef>
              <a:spcAft>
                <a:spcPts val="0"/>
              </a:spcAft>
              <a:buClr>
                <a:schemeClr val="accent1">
                  <a:lumMod val="50000"/>
                </a:schemeClr>
              </a:buClr>
              <a:buFont typeface="Courier New" panose="02070309020205020404" pitchFamily="49" charset="0"/>
              <a:buChar char="o"/>
            </a:pPr>
            <a:r>
              <a:rPr lang="en-US" sz="1400" dirty="0"/>
              <a:t>Adapt over time to respond to the users’ individual insulin needs </a:t>
            </a:r>
          </a:p>
          <a:p>
            <a:pPr lvl="1">
              <a:lnSpc>
                <a:spcPct val="107000"/>
              </a:lnSpc>
              <a:spcBef>
                <a:spcPts val="0"/>
              </a:spcBef>
              <a:spcAft>
                <a:spcPts val="0"/>
              </a:spcAft>
              <a:buClr>
                <a:schemeClr val="accent1">
                  <a:lumMod val="50000"/>
                </a:schemeClr>
              </a:buClr>
              <a:buFont typeface="Courier New" panose="02070309020205020404" pitchFamily="49" charset="0"/>
              <a:buChar char="o"/>
            </a:pPr>
            <a:r>
              <a:rPr lang="en-US" sz="1400" i="0" dirty="0"/>
              <a:t>“</a:t>
            </a:r>
            <a:r>
              <a:rPr lang="en-US" sz="1400" i="0" dirty="0" err="1"/>
              <a:t>iLet</a:t>
            </a:r>
            <a:r>
              <a:rPr lang="en-US" sz="1400" i="0" dirty="0"/>
              <a:t> Dosing Decision Software, allows it to independently determine and command increase, decrease, continued maintenance, or suspension of all basal insulin doses”</a:t>
            </a:r>
            <a:endParaRPr lang="en-US" sz="1400" dirty="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07DA9E19-EF89-38E4-65DF-2C444B86ACE0}"/>
              </a:ext>
            </a:extLst>
          </p:cNvPr>
          <p:cNvPicPr>
            <a:picLocks noChangeAspect="1"/>
          </p:cNvPicPr>
          <p:nvPr/>
        </p:nvPicPr>
        <p:blipFill>
          <a:blip r:embed="rId3"/>
          <a:stretch>
            <a:fillRect/>
          </a:stretch>
        </p:blipFill>
        <p:spPr>
          <a:xfrm>
            <a:off x="152400" y="990600"/>
            <a:ext cx="5035728" cy="4544438"/>
          </a:xfrm>
          <a:prstGeom prst="rect">
            <a:avLst/>
          </a:prstGeom>
        </p:spPr>
      </p:pic>
    </p:spTree>
  </p:cSld>
  <p:clrMapOvr>
    <a:masterClrMapping/>
  </p:clrMapOvr>
  <p:transition>
    <p:fade thruBlk="1"/>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8F324-B938-46A9-851C-538ED5C297CB}"/>
              </a:ext>
            </a:extLst>
          </p:cNvPr>
          <p:cNvSpPr>
            <a:spLocks noGrp="1"/>
          </p:cNvSpPr>
          <p:nvPr>
            <p:ph type="title"/>
          </p:nvPr>
        </p:nvSpPr>
        <p:spPr>
          <a:xfrm>
            <a:off x="1676400" y="228600"/>
            <a:ext cx="7315200" cy="913901"/>
          </a:xfrm>
        </p:spPr>
        <p:txBody>
          <a:bodyPr>
            <a:normAutofit fontScale="90000"/>
          </a:bodyPr>
          <a:lstStyle/>
          <a:p>
            <a:pPr algn="ctr"/>
            <a:r>
              <a:rPr lang="en-US" dirty="0" err="1">
                <a:solidFill>
                  <a:srgbClr val="FF0000"/>
                </a:solidFill>
              </a:rPr>
              <a:t>iLet</a:t>
            </a:r>
            <a:r>
              <a:rPr lang="en-US" dirty="0">
                <a:solidFill>
                  <a:srgbClr val="FF0000"/>
                </a:solidFill>
              </a:rPr>
              <a:t> </a:t>
            </a:r>
            <a:r>
              <a:rPr lang="en-US" dirty="0" err="1">
                <a:solidFill>
                  <a:srgbClr val="FF0000"/>
                </a:solidFill>
              </a:rPr>
              <a:t>Bihormonal</a:t>
            </a:r>
            <a:r>
              <a:rPr lang="en-US" dirty="0">
                <a:solidFill>
                  <a:srgbClr val="FF0000"/>
                </a:solidFill>
              </a:rPr>
              <a:t> Bionic Pancreas Pump</a:t>
            </a:r>
          </a:p>
        </p:txBody>
      </p:sp>
      <p:sp>
        <p:nvSpPr>
          <p:cNvPr id="3" name="Content Placeholder 2">
            <a:extLst>
              <a:ext uri="{FF2B5EF4-FFF2-40B4-BE49-F238E27FC236}">
                <a16:creationId xmlns:a16="http://schemas.microsoft.com/office/drawing/2014/main" id="{625830D8-4D95-E6D2-290D-582CCFF5BF25}"/>
              </a:ext>
            </a:extLst>
          </p:cNvPr>
          <p:cNvSpPr>
            <a:spLocks noGrp="1"/>
          </p:cNvSpPr>
          <p:nvPr>
            <p:ph idx="1"/>
          </p:nvPr>
        </p:nvSpPr>
        <p:spPr>
          <a:xfrm>
            <a:off x="4114800" y="1219200"/>
            <a:ext cx="4706947" cy="5410200"/>
          </a:xfrm>
        </p:spPr>
        <p:txBody>
          <a:bodyPr>
            <a:normAutofit fontScale="25000" lnSpcReduction="20000"/>
          </a:bodyPr>
          <a:lstStyle/>
          <a:p>
            <a:pPr>
              <a:buFont typeface="Courier New" panose="02070309020205020404" pitchFamily="49" charset="0"/>
              <a:buChar char="o"/>
            </a:pPr>
            <a:r>
              <a:rPr lang="en-US" sz="6000" dirty="0"/>
              <a:t>Presented at ATTD (Advanced Technologies and Treatments for Diabetes) April 2022</a:t>
            </a:r>
          </a:p>
          <a:p>
            <a:pPr>
              <a:buFont typeface="Courier New" panose="02070309020205020404" pitchFamily="49" charset="0"/>
              <a:buChar char="o"/>
            </a:pPr>
            <a:r>
              <a:rPr lang="en-US" sz="6000" dirty="0"/>
              <a:t>Currently in pivotal clinical trial phases—not FDA approved</a:t>
            </a:r>
          </a:p>
          <a:p>
            <a:pPr>
              <a:buFont typeface="Courier New" panose="02070309020205020404" pitchFamily="49" charset="0"/>
              <a:buChar char="o"/>
            </a:pPr>
            <a:r>
              <a:rPr lang="en-US" sz="6000" b="1" dirty="0">
                <a:ea typeface="Calibri" panose="020F0502020204030204" pitchFamily="34" charset="0"/>
                <a:cs typeface="Times New Roman" panose="02020603050405020304" pitchFamily="18" charset="0"/>
              </a:rPr>
              <a:t>FULLY</a:t>
            </a:r>
            <a:r>
              <a:rPr lang="en-US" sz="6000" dirty="0">
                <a:ea typeface="Calibri" panose="020F0502020204030204" pitchFamily="34" charset="0"/>
                <a:cs typeface="Times New Roman" panose="02020603050405020304" pitchFamily="18" charset="0"/>
              </a:rPr>
              <a:t> CL system—insulin AND glucagon chambers (</a:t>
            </a:r>
            <a:r>
              <a:rPr lang="en-US" sz="6000" dirty="0" err="1">
                <a:ea typeface="Calibri" panose="020F0502020204030204" pitchFamily="34" charset="0"/>
                <a:cs typeface="Times New Roman" panose="02020603050405020304" pitchFamily="18" charset="0"/>
              </a:rPr>
              <a:t>Zegalogue</a:t>
            </a:r>
            <a:r>
              <a:rPr lang="en-US" sz="6000" dirty="0">
                <a:ea typeface="Calibri" panose="020F0502020204030204" pitchFamily="34" charset="0"/>
                <a:cs typeface="Times New Roman" panose="02020603050405020304" pitchFamily="18" charset="0"/>
              </a:rPr>
              <a:t> liquid stable glucagon)</a:t>
            </a:r>
          </a:p>
          <a:p>
            <a:pPr>
              <a:buFont typeface="Courier New" panose="02070309020205020404" pitchFamily="49" charset="0"/>
              <a:buChar char="o"/>
            </a:pPr>
            <a:r>
              <a:rPr lang="en-US" sz="6000" dirty="0"/>
              <a:t>Dual chamber—glass insulin cartridges</a:t>
            </a:r>
          </a:p>
          <a:p>
            <a:pPr>
              <a:buFont typeface="Courier New" panose="02070309020205020404" pitchFamily="49" charset="0"/>
              <a:buChar char="o"/>
            </a:pPr>
            <a:r>
              <a:rPr lang="en-US" sz="6000" dirty="0"/>
              <a:t>Like the </a:t>
            </a:r>
            <a:r>
              <a:rPr lang="en-US" sz="6000" dirty="0" err="1"/>
              <a:t>iLet</a:t>
            </a:r>
            <a:r>
              <a:rPr lang="en-US" sz="6000" dirty="0"/>
              <a:t> BP:</a:t>
            </a:r>
          </a:p>
          <a:p>
            <a:pPr lvl="1">
              <a:buFont typeface="Courier New" panose="02070309020205020404" pitchFamily="49" charset="0"/>
              <a:buChar char="o"/>
            </a:pPr>
            <a:r>
              <a:rPr lang="en-US" sz="6000" dirty="0"/>
              <a:t>Fully autonomous—enter weight to begin</a:t>
            </a:r>
          </a:p>
          <a:p>
            <a:pPr lvl="1">
              <a:buFont typeface="Courier New" panose="02070309020205020404" pitchFamily="49" charset="0"/>
              <a:buChar char="o"/>
            </a:pPr>
            <a:r>
              <a:rPr lang="en-US" sz="6000" dirty="0"/>
              <a:t>No insulin regimen parameters</a:t>
            </a:r>
          </a:p>
          <a:p>
            <a:pPr lvl="1">
              <a:buFont typeface="Courier New" panose="02070309020205020404" pitchFamily="49" charset="0"/>
              <a:buChar char="o"/>
            </a:pPr>
            <a:r>
              <a:rPr lang="en-US" sz="6000" dirty="0"/>
              <a:t>NO carb counting</a:t>
            </a:r>
          </a:p>
          <a:p>
            <a:pPr lvl="1">
              <a:buFont typeface="Courier New" panose="02070309020205020404" pitchFamily="49" charset="0"/>
              <a:buChar char="o"/>
            </a:pPr>
            <a:r>
              <a:rPr lang="en-US" sz="6000" dirty="0"/>
              <a:t>Don’t have to </a:t>
            </a:r>
            <a:r>
              <a:rPr lang="en-US" sz="6000" i="0" dirty="0"/>
              <a:t>determine bolus insulin for correction doses</a:t>
            </a:r>
            <a:endParaRPr lang="en-US" sz="6000" dirty="0"/>
          </a:p>
          <a:p>
            <a:pPr lvl="1">
              <a:buFont typeface="Courier New" panose="02070309020205020404" pitchFamily="49" charset="0"/>
              <a:buChar char="o"/>
            </a:pPr>
            <a:r>
              <a:rPr lang="en-US" sz="6000" i="0" dirty="0"/>
              <a:t>Adapts autonomously and continuously to meet users’ insulin needs</a:t>
            </a:r>
          </a:p>
          <a:p>
            <a:pPr lvl="1">
              <a:buFont typeface="Courier New" panose="02070309020205020404" pitchFamily="49" charset="0"/>
              <a:buChar char="o"/>
            </a:pPr>
            <a:r>
              <a:rPr lang="en-US" sz="6000" dirty="0"/>
              <a:t>C</a:t>
            </a:r>
            <a:r>
              <a:rPr lang="en-US" sz="6000" i="0" dirty="0"/>
              <a:t>annot change insulin doses</a:t>
            </a:r>
          </a:p>
          <a:p>
            <a:pPr>
              <a:buFont typeface="Courier New" panose="02070309020205020404" pitchFamily="49" charset="0"/>
              <a:buChar char="o"/>
            </a:pPr>
            <a:r>
              <a:rPr lang="en-US" sz="6000" dirty="0"/>
              <a:t>Algorithm works to automate insulin AND glucagon doses</a:t>
            </a:r>
          </a:p>
          <a:p>
            <a:pPr>
              <a:buFont typeface="Courier New" panose="02070309020205020404" pitchFamily="49" charset="0"/>
              <a:buChar char="o"/>
            </a:pPr>
            <a:r>
              <a:rPr lang="en-US" sz="6000" dirty="0"/>
              <a:t>Clinical trial results shown at ATTD were promising!</a:t>
            </a:r>
          </a:p>
          <a:p>
            <a:pPr lvl="1">
              <a:buFont typeface="Courier New" panose="02070309020205020404" pitchFamily="49" charset="0"/>
              <a:buChar char="o"/>
            </a:pPr>
            <a:r>
              <a:rPr lang="en-US" sz="6000" i="0" dirty="0"/>
              <a:t>No increase in hypo events, more TIR, lower A1c</a:t>
            </a:r>
            <a:endParaRPr lang="en-US" sz="6000" dirty="0"/>
          </a:p>
          <a:p>
            <a:pPr>
              <a:buFont typeface="Wingdings" panose="05000000000000000000" pitchFamily="2" charset="2"/>
              <a:buChar char="q"/>
            </a:pPr>
            <a:endParaRPr lang="en-US" dirty="0"/>
          </a:p>
        </p:txBody>
      </p:sp>
      <p:pic>
        <p:nvPicPr>
          <p:cNvPr id="4" name="Picture 3">
            <a:extLst>
              <a:ext uri="{FF2B5EF4-FFF2-40B4-BE49-F238E27FC236}">
                <a16:creationId xmlns:a16="http://schemas.microsoft.com/office/drawing/2014/main" id="{56744852-5345-40BE-13F6-7958495F87F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7389" y="1104713"/>
            <a:ext cx="3458766" cy="2290573"/>
          </a:xfrm>
          <a:prstGeom prst="rect">
            <a:avLst/>
          </a:prstGeom>
        </p:spPr>
      </p:pic>
      <p:pic>
        <p:nvPicPr>
          <p:cNvPr id="5" name="Picture 4">
            <a:extLst>
              <a:ext uri="{FF2B5EF4-FFF2-40B4-BE49-F238E27FC236}">
                <a16:creationId xmlns:a16="http://schemas.microsoft.com/office/drawing/2014/main" id="{D42A2E76-9868-0868-936B-A24A32DE9B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183" y="3581400"/>
            <a:ext cx="4173190" cy="2775334"/>
          </a:xfrm>
          <a:prstGeom prst="rect">
            <a:avLst/>
          </a:prstGeom>
        </p:spPr>
      </p:pic>
    </p:spTree>
    <p:extLst>
      <p:ext uri="{BB962C8B-B14F-4D97-AF65-F5344CB8AC3E}">
        <p14:creationId xmlns:p14="http://schemas.microsoft.com/office/powerpoint/2010/main" val="376780887"/>
      </p:ext>
    </p:extLst>
  </p:cSld>
  <p:clrMapOvr>
    <a:masterClrMapping/>
  </p:clrMapOvr>
  <p:transition>
    <p:fade thruBlk="1"/>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517"/>
        <p:cNvGrpSpPr/>
        <p:nvPr/>
      </p:nvGrpSpPr>
      <p:grpSpPr>
        <a:xfrm>
          <a:off x="0" y="0"/>
          <a:ext cx="0" cy="0"/>
          <a:chOff x="0" y="0"/>
          <a:chExt cx="0" cy="0"/>
        </a:xfrm>
      </p:grpSpPr>
      <p:sp>
        <p:nvSpPr>
          <p:cNvPr id="1518" name="Google Shape;1518;p179"/>
          <p:cNvSpPr txBox="1">
            <a:spLocks noGrp="1"/>
          </p:cNvSpPr>
          <p:nvPr>
            <p:ph type="body" idx="1"/>
          </p:nvPr>
        </p:nvSpPr>
        <p:spPr>
          <a:xfrm>
            <a:off x="1922834" y="1143000"/>
            <a:ext cx="6172200" cy="3276600"/>
          </a:xfrm>
          <a:prstGeom prst="rect">
            <a:avLst/>
          </a:prstGeom>
          <a:noFill/>
          <a:ln>
            <a:noFill/>
          </a:ln>
        </p:spPr>
        <p:txBody>
          <a:bodyPr spcFirstLastPara="1" vert="horz" wrap="square" lIns="68569" tIns="34275" rIns="68569" bIns="34275" numCol="1" rtlCol="0" anchor="t" anchorCtr="0" compatLnSpc="1">
            <a:prstTxWarp prst="textNoShape">
              <a:avLst/>
            </a:prstTxWarp>
            <a:noAutofit/>
          </a:bodyPr>
          <a:lstStyle/>
          <a:p>
            <a:pPr marL="425054">
              <a:spcBef>
                <a:spcPts val="0"/>
              </a:spcBef>
              <a:buSzPts val="1836"/>
              <a:buFont typeface="Courier New" panose="02070309020205020404" pitchFamily="49" charset="0"/>
              <a:buChar char="o"/>
            </a:pPr>
            <a:r>
              <a:rPr lang="en-US" sz="2000" dirty="0">
                <a:solidFill>
                  <a:schemeClr val="tx1"/>
                </a:solidFill>
              </a:rPr>
              <a:t>NOT FDA approved; DIY</a:t>
            </a:r>
            <a:endParaRPr sz="2000" dirty="0">
              <a:solidFill>
                <a:schemeClr val="tx1"/>
              </a:solidFill>
            </a:endParaRPr>
          </a:p>
          <a:p>
            <a:pPr marL="425054">
              <a:spcBef>
                <a:spcPts val="300"/>
              </a:spcBef>
              <a:buSzPts val="1836"/>
              <a:buFont typeface="Courier New" panose="02070309020205020404" pitchFamily="49" charset="0"/>
              <a:buChar char="o"/>
            </a:pPr>
            <a:r>
              <a:rPr lang="en-US" sz="2000" dirty="0">
                <a:solidFill>
                  <a:schemeClr val="tx1"/>
                </a:solidFill>
              </a:rPr>
              <a:t>Technology created by those “We Are Not Waiting” Community</a:t>
            </a:r>
          </a:p>
          <a:p>
            <a:pPr marL="425054">
              <a:spcBef>
                <a:spcPts val="300"/>
              </a:spcBef>
              <a:buSzPts val="1836"/>
              <a:buFont typeface="Courier New" panose="02070309020205020404" pitchFamily="49" charset="0"/>
              <a:buChar char="o"/>
            </a:pPr>
            <a:r>
              <a:rPr lang="en-US" sz="2000" dirty="0">
                <a:solidFill>
                  <a:schemeClr val="tx1"/>
                </a:solidFill>
              </a:rPr>
              <a:t>Open Loop system using app (</a:t>
            </a:r>
            <a:r>
              <a:rPr lang="en-US" sz="2000" dirty="0" err="1">
                <a:solidFill>
                  <a:schemeClr val="tx1"/>
                </a:solidFill>
              </a:rPr>
              <a:t>OpenAPS</a:t>
            </a:r>
            <a:r>
              <a:rPr lang="en-US" sz="2000" dirty="0">
                <a:solidFill>
                  <a:schemeClr val="tx1"/>
                </a:solidFill>
              </a:rPr>
              <a:t> or Loop)--instructions for building a phone app are available online (hacked into old Medtronic pump or </a:t>
            </a:r>
            <a:r>
              <a:rPr lang="en-US" sz="2000" dirty="0" err="1">
                <a:solidFill>
                  <a:schemeClr val="tx1"/>
                </a:solidFill>
              </a:rPr>
              <a:t>Omnipod</a:t>
            </a:r>
            <a:r>
              <a:rPr lang="en-US" sz="2000" dirty="0">
                <a:solidFill>
                  <a:schemeClr val="tx1"/>
                </a:solidFill>
              </a:rPr>
              <a:t> Eros or DASH)</a:t>
            </a:r>
            <a:endParaRPr sz="2000" dirty="0">
              <a:solidFill>
                <a:schemeClr val="tx1"/>
              </a:solidFill>
            </a:endParaRPr>
          </a:p>
          <a:p>
            <a:pPr marL="425054">
              <a:spcBef>
                <a:spcPts val="300"/>
              </a:spcBef>
              <a:buSzPts val="1836"/>
              <a:buFont typeface="Courier New" panose="02070309020205020404" pitchFamily="49" charset="0"/>
              <a:buChar char="o"/>
            </a:pPr>
            <a:r>
              <a:rPr lang="en-US" sz="2000" dirty="0">
                <a:solidFill>
                  <a:schemeClr val="tx1"/>
                </a:solidFill>
              </a:rPr>
              <a:t>Dexcom information is sent to the app</a:t>
            </a:r>
            <a:endParaRPr sz="2000" dirty="0">
              <a:solidFill>
                <a:schemeClr val="tx1"/>
              </a:solidFill>
            </a:endParaRPr>
          </a:p>
          <a:p>
            <a:pPr marL="425054">
              <a:spcBef>
                <a:spcPts val="300"/>
              </a:spcBef>
              <a:buSzPts val="1836"/>
              <a:buFont typeface="Courier New" panose="02070309020205020404" pitchFamily="49" charset="0"/>
              <a:buChar char="o"/>
            </a:pPr>
            <a:r>
              <a:rPr lang="en-US" sz="2000" dirty="0">
                <a:solidFill>
                  <a:schemeClr val="tx1"/>
                </a:solidFill>
              </a:rPr>
              <a:t>Basal rates, carb ratio, CF, and targets are entered into the app</a:t>
            </a:r>
            <a:endParaRPr sz="2000" dirty="0">
              <a:solidFill>
                <a:schemeClr val="tx1"/>
              </a:solidFill>
            </a:endParaRPr>
          </a:p>
        </p:txBody>
      </p:sp>
      <p:sp>
        <p:nvSpPr>
          <p:cNvPr id="1519" name="Google Shape;1519;p179"/>
          <p:cNvSpPr txBox="1">
            <a:spLocks noGrp="1"/>
          </p:cNvSpPr>
          <p:nvPr>
            <p:ph type="title"/>
          </p:nvPr>
        </p:nvSpPr>
        <p:spPr>
          <a:xfrm>
            <a:off x="1905000" y="295529"/>
            <a:ext cx="6172200" cy="658415"/>
          </a:xfrm>
          <a:prstGeom prst="rect">
            <a:avLst/>
          </a:prstGeom>
          <a:noFill/>
          <a:ln>
            <a:noFill/>
          </a:ln>
        </p:spPr>
        <p:txBody>
          <a:bodyPr spcFirstLastPara="1" vert="horz" wrap="square" lIns="68569" tIns="34275" rIns="68569" bIns="34275" numCol="1" rtlCol="0" anchor="ctr" anchorCtr="0" compatLnSpc="1">
            <a:prstTxWarp prst="textNoShape">
              <a:avLst/>
            </a:prstTxWarp>
            <a:normAutofit/>
          </a:bodyPr>
          <a:lstStyle/>
          <a:p>
            <a:pPr algn="ctr">
              <a:spcBef>
                <a:spcPts val="0"/>
              </a:spcBef>
            </a:pPr>
            <a:r>
              <a:rPr lang="en-US" dirty="0">
                <a:solidFill>
                  <a:srgbClr val="FF0000"/>
                </a:solidFill>
              </a:rPr>
              <a:t>“Looping”—</a:t>
            </a:r>
            <a:r>
              <a:rPr lang="en-US" dirty="0" err="1">
                <a:solidFill>
                  <a:srgbClr val="FF0000"/>
                </a:solidFill>
              </a:rPr>
              <a:t>OpenAPS</a:t>
            </a:r>
            <a:r>
              <a:rPr lang="en-US" dirty="0">
                <a:solidFill>
                  <a:srgbClr val="FF0000"/>
                </a:solidFill>
              </a:rPr>
              <a:t> or Loop</a:t>
            </a:r>
            <a:endParaRPr dirty="0">
              <a:solidFill>
                <a:srgbClr val="FF0000"/>
              </a:solidFill>
            </a:endParaRPr>
          </a:p>
        </p:txBody>
      </p:sp>
      <p:pic>
        <p:nvPicPr>
          <p:cNvPr id="3076" name="Picture 4" descr="RileyLink - Loop Docs">
            <a:extLst>
              <a:ext uri="{FF2B5EF4-FFF2-40B4-BE49-F238E27FC236}">
                <a16:creationId xmlns:a16="http://schemas.microsoft.com/office/drawing/2014/main" id="{C87D6CC0-18C7-58D5-5502-A48E069045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4608656"/>
            <a:ext cx="5807869"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3749691"/>
      </p:ext>
    </p:extLst>
  </p:cSld>
  <p:clrMapOvr>
    <a:masterClrMapping/>
  </p:clrMapOvr>
  <p:transition>
    <p:fade thruBlk="1"/>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523"/>
        <p:cNvGrpSpPr/>
        <p:nvPr/>
      </p:nvGrpSpPr>
      <p:grpSpPr>
        <a:xfrm>
          <a:off x="0" y="0"/>
          <a:ext cx="0" cy="0"/>
          <a:chOff x="0" y="0"/>
          <a:chExt cx="0" cy="0"/>
        </a:xfrm>
      </p:grpSpPr>
      <p:sp>
        <p:nvSpPr>
          <p:cNvPr id="1524" name="Google Shape;1524;p180"/>
          <p:cNvSpPr txBox="1">
            <a:spLocks noGrp="1"/>
          </p:cNvSpPr>
          <p:nvPr>
            <p:ph type="body" idx="1"/>
          </p:nvPr>
        </p:nvSpPr>
        <p:spPr>
          <a:xfrm>
            <a:off x="1524000" y="304800"/>
            <a:ext cx="7708106" cy="2078831"/>
          </a:xfrm>
          <a:prstGeom prst="rect">
            <a:avLst/>
          </a:prstGeom>
          <a:noFill/>
          <a:ln>
            <a:noFill/>
          </a:ln>
        </p:spPr>
        <p:txBody>
          <a:bodyPr spcFirstLastPara="1" vert="horz" wrap="square" lIns="68569" tIns="34275" rIns="68569" bIns="34275" numCol="1" rtlCol="0" anchor="t" anchorCtr="0" compatLnSpc="1">
            <a:prstTxWarp prst="textNoShape">
              <a:avLst/>
            </a:prstTxWarp>
            <a:noAutofit/>
          </a:bodyPr>
          <a:lstStyle/>
          <a:p>
            <a:pPr marL="425054">
              <a:spcBef>
                <a:spcPts val="0"/>
              </a:spcBef>
              <a:buSzPts val="1836"/>
              <a:buFont typeface="Courier New" panose="02070309020205020404" pitchFamily="49" charset="0"/>
              <a:buChar char="o"/>
            </a:pPr>
            <a:r>
              <a:rPr lang="en-US" sz="2000" dirty="0">
                <a:solidFill>
                  <a:schemeClr val="tx1"/>
                </a:solidFill>
              </a:rPr>
              <a:t>A Riley Link or Raspberry Pi is purchased to hack the pump</a:t>
            </a:r>
            <a:endParaRPr sz="2000" dirty="0">
              <a:solidFill>
                <a:schemeClr val="tx1"/>
              </a:solidFill>
            </a:endParaRPr>
          </a:p>
          <a:p>
            <a:pPr marL="425054">
              <a:spcBef>
                <a:spcPts val="300"/>
              </a:spcBef>
              <a:buSzPts val="1836"/>
              <a:buFont typeface="Courier New" panose="02070309020205020404" pitchFamily="49" charset="0"/>
              <a:buChar char="o"/>
            </a:pPr>
            <a:r>
              <a:rPr lang="en-US" sz="2000" dirty="0">
                <a:solidFill>
                  <a:schemeClr val="tx1"/>
                </a:solidFill>
              </a:rPr>
              <a:t>Based on the glucose reading, the app controls the basal insulin</a:t>
            </a:r>
            <a:endParaRPr sz="2000" dirty="0">
              <a:solidFill>
                <a:schemeClr val="tx1"/>
              </a:solidFill>
            </a:endParaRPr>
          </a:p>
          <a:p>
            <a:pPr marL="425054">
              <a:spcBef>
                <a:spcPts val="300"/>
              </a:spcBef>
              <a:buSzPts val="1836"/>
              <a:buFont typeface="Courier New" panose="02070309020205020404" pitchFamily="49" charset="0"/>
              <a:buChar char="o"/>
            </a:pPr>
            <a:r>
              <a:rPr lang="en-US" sz="2000" dirty="0">
                <a:solidFill>
                  <a:schemeClr val="tx1"/>
                </a:solidFill>
              </a:rPr>
              <a:t>When </a:t>
            </a:r>
            <a:r>
              <a:rPr lang="en-US" sz="2000" dirty="0" err="1">
                <a:solidFill>
                  <a:schemeClr val="tx1"/>
                </a:solidFill>
              </a:rPr>
              <a:t>bolusing</a:t>
            </a:r>
            <a:r>
              <a:rPr lang="en-US" sz="2000" dirty="0">
                <a:solidFill>
                  <a:schemeClr val="tx1"/>
                </a:solidFill>
              </a:rPr>
              <a:t> for food, the user enters their glucose and carb count into the app, as well as they type of food (quick carb, more complex carb, or foods like pizza)</a:t>
            </a:r>
            <a:endParaRPr sz="2000" dirty="0">
              <a:solidFill>
                <a:schemeClr val="tx1"/>
              </a:solidFill>
            </a:endParaRPr>
          </a:p>
          <a:p>
            <a:pPr marL="425054">
              <a:spcBef>
                <a:spcPts val="300"/>
              </a:spcBef>
              <a:buSzPts val="1836"/>
              <a:buFont typeface="Courier New" panose="02070309020205020404" pitchFamily="49" charset="0"/>
              <a:buChar char="o"/>
            </a:pPr>
            <a:r>
              <a:rPr lang="en-US" sz="2000" dirty="0">
                <a:solidFill>
                  <a:schemeClr val="tx1"/>
                </a:solidFill>
              </a:rPr>
              <a:t>The app makes a recommendation which the user can then agree with and the dose is sent to the pump via Riley Link or Raspberry Pi</a:t>
            </a:r>
            <a:endParaRPr sz="2000" dirty="0">
              <a:solidFill>
                <a:schemeClr val="tx1"/>
              </a:solidFill>
            </a:endParaRPr>
          </a:p>
          <a:p>
            <a:pPr marL="425054">
              <a:spcBef>
                <a:spcPts val="300"/>
              </a:spcBef>
              <a:buSzPts val="1836"/>
              <a:buFont typeface="Courier New" panose="02070309020205020404" pitchFamily="49" charset="0"/>
              <a:buChar char="o"/>
            </a:pPr>
            <a:r>
              <a:rPr lang="en-US" sz="2000" dirty="0">
                <a:solidFill>
                  <a:schemeClr val="tx1"/>
                </a:solidFill>
              </a:rPr>
              <a:t>This is an ongoing process, which is continually upgraded as new information and software is developed</a:t>
            </a:r>
            <a:endParaRPr sz="2000" dirty="0">
              <a:solidFill>
                <a:schemeClr val="tx1"/>
              </a:solidFill>
            </a:endParaRPr>
          </a:p>
        </p:txBody>
      </p:sp>
      <p:pic>
        <p:nvPicPr>
          <p:cNvPr id="4100" name="Picture 4" descr="Riley Link Case 3D Printed Rubberized Case With Option for - Etsy">
            <a:extLst>
              <a:ext uri="{FF2B5EF4-FFF2-40B4-BE49-F238E27FC236}">
                <a16:creationId xmlns:a16="http://schemas.microsoft.com/office/drawing/2014/main" id="{6E5C55E9-E2B8-64BC-45B1-9AEE89DF69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3963591"/>
            <a:ext cx="27432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RileyLink: Homegrown Diabetes Closed Loop Technology">
            <a:extLst>
              <a:ext uri="{FF2B5EF4-FFF2-40B4-BE49-F238E27FC236}">
                <a16:creationId xmlns:a16="http://schemas.microsoft.com/office/drawing/2014/main" id="{A9882EE2-66EF-6957-34DD-2DCA8BED193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3000" y="4038600"/>
            <a:ext cx="2576733" cy="266819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thruBlk="1"/>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528"/>
        <p:cNvGrpSpPr/>
        <p:nvPr/>
      </p:nvGrpSpPr>
      <p:grpSpPr>
        <a:xfrm>
          <a:off x="0" y="0"/>
          <a:ext cx="0" cy="0"/>
          <a:chOff x="0" y="0"/>
          <a:chExt cx="0" cy="0"/>
        </a:xfrm>
      </p:grpSpPr>
      <p:sp>
        <p:nvSpPr>
          <p:cNvPr id="1529" name="Google Shape;1529;p181" descr="How I Loop: Two Years Using An iPhone App To Automate My Insulin ..."/>
          <p:cNvSpPr/>
          <p:nvPr/>
        </p:nvSpPr>
        <p:spPr>
          <a:xfrm>
            <a:off x="1259681" y="748903"/>
            <a:ext cx="228600" cy="228601"/>
          </a:xfrm>
          <a:prstGeom prst="rect">
            <a:avLst/>
          </a:prstGeom>
          <a:noFill/>
          <a:ln>
            <a:noFill/>
          </a:ln>
        </p:spPr>
        <p:txBody>
          <a:bodyPr spcFirstLastPara="1" wrap="square" lIns="68569" tIns="34275" rIns="68569" bIns="34275" anchor="t" anchorCtr="0">
            <a:noAutofit/>
          </a:bodyPr>
          <a:lstStyle/>
          <a:p>
            <a:endParaRPr sz="1350">
              <a:solidFill>
                <a:schemeClr val="dk1"/>
              </a:solidFill>
              <a:latin typeface="Lucida Sans"/>
              <a:ea typeface="Lucida Sans"/>
              <a:cs typeface="Lucida Sans"/>
              <a:sym typeface="Lucida Sans"/>
            </a:endParaRPr>
          </a:p>
        </p:txBody>
      </p:sp>
      <p:pic>
        <p:nvPicPr>
          <p:cNvPr id="1530" name="Google Shape;1530;p181"/>
          <p:cNvPicPr preferRelativeResize="0"/>
          <p:nvPr/>
        </p:nvPicPr>
        <p:blipFill rotWithShape="1">
          <a:blip r:embed="rId3">
            <a:alphaModFix/>
          </a:blip>
          <a:srcRect/>
          <a:stretch/>
        </p:blipFill>
        <p:spPr>
          <a:xfrm>
            <a:off x="3505200" y="2667000"/>
            <a:ext cx="5645285" cy="4191000"/>
          </a:xfrm>
          <a:prstGeom prst="rect">
            <a:avLst/>
          </a:prstGeom>
          <a:noFill/>
          <a:ln>
            <a:noFill/>
          </a:ln>
        </p:spPr>
      </p:pic>
      <p:pic>
        <p:nvPicPr>
          <p:cNvPr id="1531" name="Google Shape;1531;p181"/>
          <p:cNvPicPr preferRelativeResize="0"/>
          <p:nvPr/>
        </p:nvPicPr>
        <p:blipFill rotWithShape="1">
          <a:blip r:embed="rId4">
            <a:alphaModFix/>
          </a:blip>
          <a:srcRect/>
          <a:stretch/>
        </p:blipFill>
        <p:spPr>
          <a:xfrm>
            <a:off x="152400" y="76200"/>
            <a:ext cx="4800600" cy="3886200"/>
          </a:xfrm>
          <a:prstGeom prst="rect">
            <a:avLst/>
          </a:prstGeom>
          <a:noFill/>
          <a:ln>
            <a:noFill/>
          </a:ln>
        </p:spPr>
      </p:pic>
      <p:sp>
        <p:nvSpPr>
          <p:cNvPr id="2" name="TextBox 1">
            <a:extLst>
              <a:ext uri="{FF2B5EF4-FFF2-40B4-BE49-F238E27FC236}">
                <a16:creationId xmlns:a16="http://schemas.microsoft.com/office/drawing/2014/main" id="{FA9F0D0D-223E-2AD6-F3AF-B5C9F0E93325}"/>
              </a:ext>
            </a:extLst>
          </p:cNvPr>
          <p:cNvSpPr txBox="1"/>
          <p:nvPr/>
        </p:nvSpPr>
        <p:spPr>
          <a:xfrm>
            <a:off x="5410200" y="217438"/>
            <a:ext cx="2900363" cy="2308324"/>
          </a:xfrm>
          <a:prstGeom prst="rect">
            <a:avLst/>
          </a:prstGeom>
          <a:noFill/>
        </p:spPr>
        <p:txBody>
          <a:bodyPr wrap="square" rtlCol="0">
            <a:spAutoFit/>
          </a:bodyPr>
          <a:lstStyle/>
          <a:p>
            <a:pPr marL="285750" indent="-285750">
              <a:buClr>
                <a:schemeClr val="accent1">
                  <a:lumMod val="50000"/>
                </a:schemeClr>
              </a:buClr>
              <a:buFont typeface="Wingdings" panose="05000000000000000000" pitchFamily="2" charset="2"/>
              <a:buChar char="§"/>
            </a:pPr>
            <a:r>
              <a:rPr lang="en-US" dirty="0"/>
              <a:t>NEW Tidepool Loop 3:</a:t>
            </a:r>
          </a:p>
          <a:p>
            <a:pPr marL="628650" lvl="1" indent="-285750">
              <a:buClr>
                <a:schemeClr val="accent1">
                  <a:lumMod val="50000"/>
                </a:schemeClr>
              </a:buClr>
              <a:buFont typeface="Wingdings" panose="05000000000000000000" pitchFamily="2" charset="2"/>
              <a:buChar char="§"/>
            </a:pPr>
            <a:r>
              <a:rPr lang="en-US" dirty="0"/>
              <a:t>No longer Apple/Mac only! Can use PC with browser build</a:t>
            </a:r>
          </a:p>
          <a:p>
            <a:pPr marL="628650" lvl="1" indent="-285750">
              <a:buClr>
                <a:schemeClr val="accent1">
                  <a:lumMod val="50000"/>
                </a:schemeClr>
              </a:buClr>
              <a:buFont typeface="Wingdings" panose="05000000000000000000" pitchFamily="2" charset="2"/>
              <a:buChar char="§"/>
            </a:pPr>
            <a:r>
              <a:rPr lang="en-US" dirty="0"/>
              <a:t>If using DASH pods, NO Riley Link required</a:t>
            </a:r>
          </a:p>
        </p:txBody>
      </p:sp>
    </p:spTree>
  </p:cSld>
  <p:clrMapOvr>
    <a:masterClrMapping/>
  </p:clrMapOvr>
  <p:transition>
    <p:fade thruBlk="1"/>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535"/>
        <p:cNvGrpSpPr/>
        <p:nvPr/>
      </p:nvGrpSpPr>
      <p:grpSpPr>
        <a:xfrm>
          <a:off x="0" y="0"/>
          <a:ext cx="0" cy="0"/>
          <a:chOff x="0" y="0"/>
          <a:chExt cx="0" cy="0"/>
        </a:xfrm>
      </p:grpSpPr>
      <p:pic>
        <p:nvPicPr>
          <p:cNvPr id="1536" name="Google Shape;1536;p182"/>
          <p:cNvPicPr preferRelativeResize="0"/>
          <p:nvPr/>
        </p:nvPicPr>
        <p:blipFill rotWithShape="1">
          <a:blip r:embed="rId3">
            <a:alphaModFix/>
          </a:blip>
          <a:srcRect/>
          <a:stretch/>
        </p:blipFill>
        <p:spPr>
          <a:xfrm>
            <a:off x="5461000" y="990600"/>
            <a:ext cx="3400424" cy="5411391"/>
          </a:xfrm>
          <a:prstGeom prst="rect">
            <a:avLst/>
          </a:prstGeom>
          <a:noFill/>
          <a:ln>
            <a:noFill/>
          </a:ln>
        </p:spPr>
      </p:pic>
      <p:pic>
        <p:nvPicPr>
          <p:cNvPr id="5122" name="Picture 2" descr="New App Demos at the DiabetesMine D-Data Exchange and Innovation Summit">
            <a:extLst>
              <a:ext uri="{FF2B5EF4-FFF2-40B4-BE49-F238E27FC236}">
                <a16:creationId xmlns:a16="http://schemas.microsoft.com/office/drawing/2014/main" id="{6793703C-4929-62B5-5B3E-6CA0207A7E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76200"/>
            <a:ext cx="5384800" cy="4038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thruBlk="1"/>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517"/>
        <p:cNvGrpSpPr/>
        <p:nvPr/>
      </p:nvGrpSpPr>
      <p:grpSpPr>
        <a:xfrm>
          <a:off x="0" y="0"/>
          <a:ext cx="0" cy="0"/>
          <a:chOff x="0" y="0"/>
          <a:chExt cx="0" cy="0"/>
        </a:xfrm>
      </p:grpSpPr>
      <p:sp>
        <p:nvSpPr>
          <p:cNvPr id="1518" name="Google Shape;1518;p179"/>
          <p:cNvSpPr txBox="1">
            <a:spLocks noGrp="1"/>
          </p:cNvSpPr>
          <p:nvPr>
            <p:ph type="body" idx="1"/>
          </p:nvPr>
        </p:nvSpPr>
        <p:spPr>
          <a:xfrm>
            <a:off x="3962400" y="1066800"/>
            <a:ext cx="4943211" cy="5638799"/>
          </a:xfrm>
          <a:prstGeom prst="rect">
            <a:avLst/>
          </a:prstGeom>
          <a:noFill/>
          <a:ln>
            <a:noFill/>
          </a:ln>
        </p:spPr>
        <p:txBody>
          <a:bodyPr spcFirstLastPara="1" vert="horz" wrap="square" lIns="68569" tIns="34275" rIns="68569" bIns="34275" numCol="1" rtlCol="0" anchor="t" anchorCtr="0" compatLnSpc="1">
            <a:prstTxWarp prst="textNoShape">
              <a:avLst/>
            </a:prstTxWarp>
            <a:noAutofit/>
          </a:bodyPr>
          <a:lstStyle/>
          <a:p>
            <a:pPr marL="367904" indent="-285750">
              <a:spcBef>
                <a:spcPts val="0"/>
              </a:spcBef>
              <a:buSzPts val="1836"/>
              <a:buFont typeface="Courier New" panose="02070309020205020404" pitchFamily="49" charset="0"/>
              <a:buChar char="o"/>
            </a:pPr>
            <a:r>
              <a:rPr lang="en-US" sz="1650" dirty="0"/>
              <a:t>FDA approved 1/24/23</a:t>
            </a:r>
            <a:endParaRPr sz="1650" dirty="0"/>
          </a:p>
          <a:p>
            <a:pPr marL="367904" indent="-285750">
              <a:spcBef>
                <a:spcPts val="300"/>
              </a:spcBef>
              <a:buSzPts val="1836"/>
              <a:buFont typeface="Courier New" panose="02070309020205020404" pitchFamily="49" charset="0"/>
              <a:buChar char="o"/>
            </a:pPr>
            <a:r>
              <a:rPr lang="en-US" sz="1650" dirty="0"/>
              <a:t>Technology created by those “We Are Not Waiting” Community</a:t>
            </a:r>
          </a:p>
          <a:p>
            <a:pPr marL="367904" indent="-285750">
              <a:spcBef>
                <a:spcPts val="300"/>
              </a:spcBef>
              <a:buSzPts val="1836"/>
              <a:buFont typeface="Courier New" panose="02070309020205020404" pitchFamily="49" charset="0"/>
              <a:buChar char="o"/>
            </a:pPr>
            <a:r>
              <a:rPr lang="en-US" sz="1650" dirty="0"/>
              <a:t>Started as Open Loop system using Loop app and Riley Link (DIY)</a:t>
            </a:r>
          </a:p>
          <a:p>
            <a:pPr marL="367904" indent="-285750">
              <a:spcBef>
                <a:spcPts val="300"/>
              </a:spcBef>
              <a:buSzPts val="1836"/>
              <a:buFont typeface="Courier New" panose="02070309020205020404" pitchFamily="49" charset="0"/>
              <a:buChar char="o"/>
            </a:pPr>
            <a:r>
              <a:rPr lang="en-US" sz="1650" dirty="0"/>
              <a:t>“first automated insulin dosing app”</a:t>
            </a:r>
          </a:p>
          <a:p>
            <a:pPr marL="367904" indent="-285750">
              <a:spcBef>
                <a:spcPts val="300"/>
              </a:spcBef>
              <a:buSzPts val="1836"/>
              <a:buFont typeface="Courier New" panose="02070309020205020404" pitchFamily="49" charset="0"/>
              <a:buChar char="o"/>
            </a:pPr>
            <a:r>
              <a:rPr lang="en-US" sz="1650" dirty="0"/>
              <a:t>Approved 6 years and older</a:t>
            </a:r>
          </a:p>
          <a:p>
            <a:pPr marL="367904" indent="-285750">
              <a:spcBef>
                <a:spcPts val="300"/>
              </a:spcBef>
              <a:buSzPts val="1836"/>
              <a:buFont typeface="Courier New" panose="02070309020205020404" pitchFamily="49" charset="0"/>
              <a:buChar char="o"/>
            </a:pPr>
            <a:r>
              <a:rPr lang="en-US" sz="1650" dirty="0"/>
              <a:t>Target range 87-180</a:t>
            </a:r>
          </a:p>
          <a:p>
            <a:pPr marL="367904" indent="-285750">
              <a:spcBef>
                <a:spcPts val="300"/>
              </a:spcBef>
              <a:buSzPts val="1836"/>
              <a:buFont typeface="Courier New" panose="02070309020205020404" pitchFamily="49" charset="0"/>
              <a:buChar char="o"/>
            </a:pPr>
            <a:r>
              <a:rPr lang="en-US" sz="1650" dirty="0"/>
              <a:t>iOS only right now (recent funding secured for Android)</a:t>
            </a:r>
          </a:p>
          <a:p>
            <a:pPr marL="367904" indent="-285750">
              <a:spcBef>
                <a:spcPts val="300"/>
              </a:spcBef>
              <a:buSzPts val="1836"/>
              <a:buFont typeface="Courier New" panose="02070309020205020404" pitchFamily="49" charset="0"/>
              <a:buChar char="o"/>
            </a:pPr>
            <a:r>
              <a:rPr lang="en-US" sz="1650" dirty="0"/>
              <a:t>Next steps: in discussions with major insulin pump and CGM companies to discuss interoperability (existing partnership with Dexcom already)</a:t>
            </a:r>
          </a:p>
          <a:p>
            <a:pPr marL="539354" lvl="1">
              <a:spcBef>
                <a:spcPts val="300"/>
              </a:spcBef>
              <a:buSzPts val="1836"/>
              <a:buFont typeface="Courier New" panose="02070309020205020404" pitchFamily="49" charset="0"/>
              <a:buChar char="o"/>
            </a:pPr>
            <a:r>
              <a:rPr lang="en-US" sz="1650" dirty="0"/>
              <a:t>Goal is for users to use app on devices of their choosing</a:t>
            </a:r>
          </a:p>
          <a:p>
            <a:pPr marL="367904" indent="-285750">
              <a:spcBef>
                <a:spcPts val="300"/>
              </a:spcBef>
              <a:buSzPts val="1836"/>
              <a:buFont typeface="Courier New" panose="02070309020205020404" pitchFamily="49" charset="0"/>
              <a:buChar char="o"/>
            </a:pPr>
            <a:r>
              <a:rPr lang="en-US" sz="1650" dirty="0"/>
              <a:t>First AID app that can be controlled directly from an Apple Watch</a:t>
            </a:r>
          </a:p>
        </p:txBody>
      </p:sp>
      <p:sp>
        <p:nvSpPr>
          <p:cNvPr id="1519" name="Google Shape;1519;p179"/>
          <p:cNvSpPr txBox="1">
            <a:spLocks noGrp="1"/>
          </p:cNvSpPr>
          <p:nvPr>
            <p:ph type="title"/>
          </p:nvPr>
        </p:nvSpPr>
        <p:spPr>
          <a:xfrm>
            <a:off x="1828800" y="296898"/>
            <a:ext cx="6172200" cy="658415"/>
          </a:xfrm>
          <a:prstGeom prst="rect">
            <a:avLst/>
          </a:prstGeom>
          <a:noFill/>
          <a:ln>
            <a:noFill/>
          </a:ln>
        </p:spPr>
        <p:txBody>
          <a:bodyPr spcFirstLastPara="1" vert="horz" wrap="square" lIns="68569" tIns="34275" rIns="68569" bIns="34275" numCol="1" rtlCol="0" anchor="ctr" anchorCtr="0" compatLnSpc="1">
            <a:prstTxWarp prst="textNoShape">
              <a:avLst/>
            </a:prstTxWarp>
            <a:normAutofit/>
          </a:bodyPr>
          <a:lstStyle/>
          <a:p>
            <a:pPr algn="ctr">
              <a:spcBef>
                <a:spcPts val="0"/>
              </a:spcBef>
            </a:pPr>
            <a:r>
              <a:rPr lang="en-US" sz="3000" dirty="0"/>
              <a:t>Tidepool Loop</a:t>
            </a:r>
            <a:endParaRPr sz="3000" dirty="0"/>
          </a:p>
        </p:txBody>
      </p:sp>
      <p:pic>
        <p:nvPicPr>
          <p:cNvPr id="2" name="Picture 2">
            <a:extLst>
              <a:ext uri="{FF2B5EF4-FFF2-40B4-BE49-F238E27FC236}">
                <a16:creationId xmlns:a16="http://schemas.microsoft.com/office/drawing/2014/main" id="{43470FFE-8FCB-0C03-B522-D96AB009E5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66800"/>
            <a:ext cx="3546618" cy="35909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descr="Image result for smart insulin pens"/>
          <p:cNvSpPr>
            <a:spLocks noChangeAspect="1" noChangeArrowheads="1"/>
          </p:cNvSpPr>
          <p:nvPr/>
        </p:nvSpPr>
        <p:spPr bwMode="auto">
          <a:xfrm>
            <a:off x="1259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5" name="AutoShape 6" descr="Image result for smart insulin pens"/>
          <p:cNvSpPr>
            <a:spLocks noChangeAspect="1" noChangeArrowheads="1"/>
          </p:cNvSpPr>
          <p:nvPr/>
        </p:nvSpPr>
        <p:spPr bwMode="auto">
          <a:xfrm>
            <a:off x="1373981" y="863204"/>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pic>
        <p:nvPicPr>
          <p:cNvPr id="12290" name="Picture 2" descr="Diabetes Digest | InPen™ Smart Insulin Pen System">
            <a:extLst>
              <a:ext uri="{FF2B5EF4-FFF2-40B4-BE49-F238E27FC236}">
                <a16:creationId xmlns:a16="http://schemas.microsoft.com/office/drawing/2014/main" id="{272BF052-E6BF-2833-3EC0-78074CEF50D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235" y="1206105"/>
            <a:ext cx="8915400" cy="4620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8027896"/>
      </p:ext>
    </p:extLst>
  </p:cSld>
  <p:clrMapOvr>
    <a:masterClrMapping/>
  </p:clrMapOvr>
  <p:transition>
    <p:fade thruBlk="1"/>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517"/>
        <p:cNvGrpSpPr/>
        <p:nvPr/>
      </p:nvGrpSpPr>
      <p:grpSpPr>
        <a:xfrm>
          <a:off x="0" y="0"/>
          <a:ext cx="0" cy="0"/>
          <a:chOff x="0" y="0"/>
          <a:chExt cx="0" cy="0"/>
        </a:xfrm>
      </p:grpSpPr>
      <p:sp>
        <p:nvSpPr>
          <p:cNvPr id="1518" name="Google Shape;1518;p179"/>
          <p:cNvSpPr txBox="1">
            <a:spLocks noGrp="1"/>
          </p:cNvSpPr>
          <p:nvPr>
            <p:ph type="body" idx="1"/>
          </p:nvPr>
        </p:nvSpPr>
        <p:spPr>
          <a:xfrm>
            <a:off x="1828800" y="1219200"/>
            <a:ext cx="6952128" cy="5105400"/>
          </a:xfrm>
          <a:prstGeom prst="rect">
            <a:avLst/>
          </a:prstGeom>
          <a:noFill/>
          <a:ln>
            <a:noFill/>
          </a:ln>
        </p:spPr>
        <p:txBody>
          <a:bodyPr spcFirstLastPara="1" vert="horz" wrap="square" lIns="68569" tIns="34275" rIns="68569" bIns="34275" numCol="1" rtlCol="0" anchor="t" anchorCtr="0" compatLnSpc="1">
            <a:prstTxWarp prst="textNoShape">
              <a:avLst/>
            </a:prstTxWarp>
            <a:noAutofit/>
          </a:bodyPr>
          <a:lstStyle/>
          <a:p>
            <a:pPr algn="l">
              <a:buFont typeface="Courier New" panose="02070309020205020404" pitchFamily="49" charset="0"/>
              <a:buChar char="o"/>
            </a:pPr>
            <a:r>
              <a:rPr lang="en-US" sz="1800" dirty="0"/>
              <a:t>“pre-meal preset” mode, allows users to customize their desired glucose range around a meal</a:t>
            </a:r>
          </a:p>
          <a:p>
            <a:pPr algn="l">
              <a:buFont typeface="Courier New" panose="02070309020205020404" pitchFamily="49" charset="0"/>
              <a:buChar char="o"/>
            </a:pPr>
            <a:r>
              <a:rPr lang="en-US" sz="1800" dirty="0"/>
              <a:t>Uses different food emojis to indicate different amounts of carbohydrates. (Lollipop emoji for a small amount of fast-acting carbs for a 30-minute bolus of insulin, a taco for snacks and most meals for a 3-hour bolus, or a pizza for a larger meal with a longer extended 5-hour bolus)</a:t>
            </a:r>
          </a:p>
          <a:p>
            <a:pPr algn="l">
              <a:buFont typeface="Courier New" panose="02070309020205020404" pitchFamily="49" charset="0"/>
              <a:buChar char="o"/>
            </a:pPr>
            <a:r>
              <a:rPr lang="en-US" sz="1800" dirty="0"/>
              <a:t>Tidepool Loop system itself </a:t>
            </a:r>
            <a:r>
              <a:rPr lang="en-US" sz="1800" b="1" dirty="0"/>
              <a:t>does not come with a CGM and insulin pump – it is an AID algorithm</a:t>
            </a:r>
            <a:r>
              <a:rPr lang="en-US" sz="1800" dirty="0"/>
              <a:t> that can operate a CGM and insulin pump through the mobile app. </a:t>
            </a:r>
          </a:p>
          <a:p>
            <a:pPr lvl="1">
              <a:buFont typeface="Courier New" panose="02070309020205020404" pitchFamily="49" charset="0"/>
              <a:buChar char="o"/>
            </a:pPr>
            <a:r>
              <a:rPr lang="en-US" sz="1800" i="0" dirty="0"/>
              <a:t>In other words, the CGM gets the necessary information, Tidepool Loop is the brains, and the pump administers insulin.</a:t>
            </a:r>
          </a:p>
          <a:p>
            <a:pPr algn="l">
              <a:buFont typeface="Courier New" panose="02070309020205020404" pitchFamily="49" charset="0"/>
              <a:buChar char="o"/>
            </a:pPr>
            <a:r>
              <a:rPr lang="en-US" sz="1800" dirty="0"/>
              <a:t>Will no longer need to hack or jailbreak older pumps. Instead, will have partnerships with device companies and algorithm built into devices.</a:t>
            </a:r>
          </a:p>
          <a:p>
            <a:pPr algn="l">
              <a:buFont typeface="Courier New" panose="02070309020205020404" pitchFamily="49" charset="0"/>
              <a:buChar char="o"/>
            </a:pPr>
            <a:r>
              <a:rPr lang="en-US" sz="1800" dirty="0"/>
              <a:t>No timeframe yet for launch</a:t>
            </a:r>
          </a:p>
        </p:txBody>
      </p:sp>
      <p:sp>
        <p:nvSpPr>
          <p:cNvPr id="1519" name="Google Shape;1519;p179"/>
          <p:cNvSpPr txBox="1">
            <a:spLocks noGrp="1"/>
          </p:cNvSpPr>
          <p:nvPr>
            <p:ph type="title"/>
          </p:nvPr>
        </p:nvSpPr>
        <p:spPr>
          <a:xfrm>
            <a:off x="1828800" y="381000"/>
            <a:ext cx="6172200" cy="658415"/>
          </a:xfrm>
          <a:prstGeom prst="rect">
            <a:avLst/>
          </a:prstGeom>
          <a:noFill/>
          <a:ln>
            <a:noFill/>
          </a:ln>
        </p:spPr>
        <p:txBody>
          <a:bodyPr spcFirstLastPara="1" vert="horz" wrap="square" lIns="68569" tIns="34275" rIns="68569" bIns="34275" numCol="1" rtlCol="0" anchor="ctr" anchorCtr="0" compatLnSpc="1">
            <a:prstTxWarp prst="textNoShape">
              <a:avLst/>
            </a:prstTxWarp>
            <a:normAutofit/>
          </a:bodyPr>
          <a:lstStyle/>
          <a:p>
            <a:pPr algn="ctr">
              <a:spcBef>
                <a:spcPts val="0"/>
              </a:spcBef>
            </a:pPr>
            <a:r>
              <a:rPr lang="en-US" sz="3000" dirty="0"/>
              <a:t>Tidepool Loop Algorithm</a:t>
            </a:r>
            <a:endParaRPr sz="3000" dirty="0"/>
          </a:p>
        </p:txBody>
      </p:sp>
    </p:spTree>
    <p:extLst>
      <p:ext uri="{BB962C8B-B14F-4D97-AF65-F5344CB8AC3E}">
        <p14:creationId xmlns:p14="http://schemas.microsoft.com/office/powerpoint/2010/main" val="1832433452"/>
      </p:ext>
    </p:extLst>
  </p:cSld>
  <p:clrMapOvr>
    <a:masterClrMapping/>
  </p:clrMapOvr>
  <p:transition>
    <p:fade thruBlk="1"/>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1186293" y="381100"/>
            <a:ext cx="8229600" cy="1676400"/>
          </a:xfrm>
        </p:spPr>
        <p:txBody>
          <a:bodyPr>
            <a:normAutofit fontScale="90000"/>
          </a:bodyPr>
          <a:lstStyle/>
          <a:p>
            <a:pPr algn="ctr" eaLnBrk="1" fontAlgn="auto" hangingPunct="1">
              <a:spcAft>
                <a:spcPts val="0"/>
              </a:spcAft>
              <a:defRPr/>
            </a:pPr>
            <a:r>
              <a:rPr lang="en-US" sz="6000" dirty="0">
                <a:effectLst>
                  <a:outerShdw blurRad="38100" dist="38100" dir="2700000" algn="tl">
                    <a:srgbClr val="C0C0C0"/>
                  </a:outerShdw>
                </a:effectLst>
                <a:latin typeface="Arial" panose="020B0604020202020204" pitchFamily="34" charset="0"/>
                <a:cs typeface="Arial" panose="020B0604020202020204" pitchFamily="34" charset="0"/>
              </a:rPr>
              <a:t>Continuous Glucose Monitoring</a:t>
            </a:r>
          </a:p>
        </p:txBody>
      </p:sp>
      <p:pic>
        <p:nvPicPr>
          <p:cNvPr id="2" name="Picture 1">
            <a:extLst>
              <a:ext uri="{FF2B5EF4-FFF2-40B4-BE49-F238E27FC236}">
                <a16:creationId xmlns:a16="http://schemas.microsoft.com/office/drawing/2014/main" id="{0197C53F-D1F6-5772-9266-6D4275D1B1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00" y="2999461"/>
            <a:ext cx="5115787" cy="3449877"/>
          </a:xfrm>
          <a:prstGeom prst="rect">
            <a:avLst/>
          </a:prstGeom>
        </p:spPr>
      </p:pic>
    </p:spTree>
    <p:extLst>
      <p:ext uri="{BB962C8B-B14F-4D97-AF65-F5344CB8AC3E}">
        <p14:creationId xmlns:p14="http://schemas.microsoft.com/office/powerpoint/2010/main" val="128932420"/>
      </p:ext>
    </p:extLst>
  </p:cSld>
  <p:clrMapOvr>
    <a:masterClrMapping/>
  </p:clrMapOvr>
  <p:transition>
    <p:fade thruBlk="1"/>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1771650" y="1600201"/>
            <a:ext cx="60007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ts val="400"/>
              </a:spcBef>
              <a:buClr>
                <a:schemeClr val="accent1"/>
              </a:buClr>
              <a:buSzPct val="68000"/>
              <a:buFont typeface="Wingdings 3" pitchFamily="18" charset="2"/>
              <a:buChar char=""/>
              <a:defRPr sz="2700">
                <a:solidFill>
                  <a:schemeClr val="tx1"/>
                </a:solidFill>
                <a:latin typeface="Lucida Sans Unicode" pitchFamily="34" charset="0"/>
              </a:defRPr>
            </a:lvl1pPr>
            <a:lvl2pPr marL="742950" indent="-285750" eaLnBrk="0" hangingPunct="0">
              <a:spcBef>
                <a:spcPts val="325"/>
              </a:spcBef>
              <a:buClr>
                <a:schemeClr val="accent1"/>
              </a:buClr>
              <a:buFont typeface="Verdana" pitchFamily="34" charset="0"/>
              <a:buChar char="◦"/>
              <a:defRPr sz="2300">
                <a:solidFill>
                  <a:schemeClr val="tx1"/>
                </a:solidFill>
                <a:latin typeface="Lucida Sans Unicode" pitchFamily="34" charset="0"/>
              </a:defRPr>
            </a:lvl2pPr>
            <a:lvl3pPr marL="1143000" indent="-228600" eaLnBrk="0" hangingPunct="0">
              <a:spcBef>
                <a:spcPts val="350"/>
              </a:spcBef>
              <a:buClr>
                <a:schemeClr val="accent2"/>
              </a:buClr>
              <a:buSzPct val="100000"/>
              <a:buFont typeface="Wingdings 2" pitchFamily="18" charset="2"/>
              <a:buChar char=""/>
              <a:defRPr sz="2100">
                <a:solidFill>
                  <a:schemeClr val="tx1"/>
                </a:solidFill>
                <a:latin typeface="Lucida Sans Unicode" pitchFamily="34" charset="0"/>
              </a:defRPr>
            </a:lvl3pPr>
            <a:lvl4pPr marL="1600200" indent="-228600" eaLnBrk="0" hangingPunct="0">
              <a:spcBef>
                <a:spcPts val="350"/>
              </a:spcBef>
              <a:buClr>
                <a:schemeClr val="accent2"/>
              </a:buClr>
              <a:buFont typeface="Wingdings 2" pitchFamily="18" charset="2"/>
              <a:buChar char=""/>
              <a:defRPr sz="1900">
                <a:solidFill>
                  <a:schemeClr val="tx1"/>
                </a:solidFill>
                <a:latin typeface="Lucida Sans Unicode" pitchFamily="34" charset="0"/>
              </a:defRPr>
            </a:lvl4pPr>
            <a:lvl5pPr marL="2057400" indent="-228600" eaLnBrk="0" hangingPunct="0">
              <a:spcBef>
                <a:spcPts val="350"/>
              </a:spcBef>
              <a:buClr>
                <a:schemeClr val="accent2"/>
              </a:buClr>
              <a:buFont typeface="Wingdings 2" pitchFamily="18" charset="2"/>
              <a:buChar char=""/>
              <a:defRPr>
                <a:solidFill>
                  <a:schemeClr val="tx1"/>
                </a:solidFill>
                <a:latin typeface="Lucida Sans Unicode" pitchFamily="34" charset="0"/>
              </a:defRPr>
            </a:lvl5pPr>
            <a:lvl6pPr marL="25146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6pPr>
            <a:lvl7pPr marL="29718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7pPr>
            <a:lvl8pPr marL="34290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8pPr>
            <a:lvl9pPr marL="38862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9pPr>
          </a:lstStyle>
          <a:p>
            <a:pPr eaLnBrk="1" hangingPunct="1">
              <a:spcBef>
                <a:spcPct val="0"/>
              </a:spcBef>
              <a:buClrTx/>
              <a:buSzTx/>
              <a:buFontTx/>
              <a:buNone/>
            </a:pPr>
            <a:r>
              <a:rPr lang="en-US" altLang="en-US" sz="1800">
                <a:latin typeface="Times New Roman" pitchFamily="18" charset="0"/>
              </a:rPr>
              <a:t>			</a:t>
            </a:r>
          </a:p>
        </p:txBody>
      </p:sp>
      <p:sp>
        <p:nvSpPr>
          <p:cNvPr id="6" name="Title 5"/>
          <p:cNvSpPr>
            <a:spLocks noGrp="1"/>
          </p:cNvSpPr>
          <p:nvPr>
            <p:ph type="title"/>
          </p:nvPr>
        </p:nvSpPr>
        <p:spPr>
          <a:xfrm>
            <a:off x="2316257" y="304800"/>
            <a:ext cx="5257800" cy="742950"/>
          </a:xfrm>
        </p:spPr>
        <p:txBody>
          <a:bodyPr>
            <a:normAutofit/>
          </a:bodyPr>
          <a:lstStyle/>
          <a:p>
            <a:pPr algn="ctr">
              <a:defRPr/>
            </a:pPr>
            <a:r>
              <a:rPr lang="en-US" sz="3600" dirty="0"/>
              <a:t>What is CGM?</a:t>
            </a:r>
          </a:p>
        </p:txBody>
      </p:sp>
      <p:sp>
        <p:nvSpPr>
          <p:cNvPr id="10243" name="Content Placeholder 6"/>
          <p:cNvSpPr>
            <a:spLocks noGrp="1"/>
          </p:cNvSpPr>
          <p:nvPr>
            <p:ph idx="1"/>
          </p:nvPr>
        </p:nvSpPr>
        <p:spPr>
          <a:xfrm>
            <a:off x="1600200" y="1052615"/>
            <a:ext cx="7391400" cy="5652985"/>
          </a:xfrm>
        </p:spPr>
        <p:txBody>
          <a:bodyPr>
            <a:normAutofit fontScale="92500" lnSpcReduction="20000"/>
          </a:bodyPr>
          <a:lstStyle/>
          <a:p>
            <a:pPr eaLnBrk="1" hangingPunct="1">
              <a:buClrTx/>
              <a:buFont typeface="Courier New" panose="02070309020205020404" pitchFamily="49" charset="0"/>
              <a:buChar char="o"/>
            </a:pPr>
            <a:r>
              <a:rPr lang="en-US" altLang="en-US" sz="1800" dirty="0">
                <a:cs typeface="Arial" panose="020B0604020202020204" pitchFamily="34" charset="0"/>
              </a:rPr>
              <a:t>A sensor (thin filament) that measures the glucose level of interstitial fluid under the skin</a:t>
            </a:r>
          </a:p>
          <a:p>
            <a:pPr eaLnBrk="1" hangingPunct="1">
              <a:buClrTx/>
              <a:buFont typeface="Courier New" panose="02070309020205020404" pitchFamily="49" charset="0"/>
              <a:buChar char="o"/>
            </a:pPr>
            <a:r>
              <a:rPr lang="en-US" altLang="en-US" sz="1800" dirty="0">
                <a:cs typeface="Arial" panose="020B0604020202020204" pitchFamily="34" charset="0"/>
              </a:rPr>
              <a:t>Measures interstitial fluid glucose levels every 1-5 minutes/24 hours a day while worn (288+ BGs a day!)</a:t>
            </a:r>
          </a:p>
          <a:p>
            <a:pPr eaLnBrk="1" hangingPunct="1">
              <a:buClrTx/>
              <a:buFont typeface="Courier New" panose="02070309020205020404" pitchFamily="49" charset="0"/>
              <a:buChar char="o"/>
            </a:pPr>
            <a:r>
              <a:rPr lang="en-US" altLang="en-US" sz="1800" dirty="0">
                <a:cs typeface="Arial" panose="020B0604020202020204" pitchFamily="34" charset="0"/>
              </a:rPr>
              <a:t>May or may not have alarms </a:t>
            </a:r>
          </a:p>
          <a:p>
            <a:pPr eaLnBrk="1" hangingPunct="1">
              <a:buClrTx/>
              <a:buFont typeface="Courier New" panose="02070309020205020404" pitchFamily="49" charset="0"/>
              <a:buChar char="o"/>
            </a:pPr>
            <a:r>
              <a:rPr lang="en-US" altLang="en-US" sz="1800" dirty="0">
                <a:cs typeface="Arial" panose="020B0604020202020204" pitchFamily="34" charset="0"/>
              </a:rPr>
              <a:t>Used to identify trends and patterns of glucose fluctuations</a:t>
            </a:r>
          </a:p>
          <a:p>
            <a:pPr eaLnBrk="1" hangingPunct="1">
              <a:buClrTx/>
              <a:buFont typeface="Courier New" panose="02070309020205020404" pitchFamily="49" charset="0"/>
              <a:buChar char="o"/>
            </a:pPr>
            <a:r>
              <a:rPr lang="en-US" altLang="en-US" sz="1800" dirty="0">
                <a:cs typeface="Arial" panose="020B0604020202020204" pitchFamily="34" charset="0"/>
              </a:rPr>
              <a:t>Some are approved to replace fingersticks (Dexcom G6 &amp; G7/Freestyle Libre 2, Libre 3)</a:t>
            </a:r>
          </a:p>
          <a:p>
            <a:pPr>
              <a:buFont typeface="Courier New" panose="02070309020205020404" pitchFamily="49" charset="0"/>
              <a:buChar char="o"/>
              <a:defRPr/>
            </a:pPr>
            <a:r>
              <a:rPr lang="en-US" sz="1950" dirty="0">
                <a:cs typeface="Arial" panose="020B0604020202020204" pitchFamily="34" charset="0"/>
              </a:rPr>
              <a:t>Blood sugars shown on a screen of pump, phone, or receiver, as a number and/or graph</a:t>
            </a:r>
          </a:p>
          <a:p>
            <a:pPr marL="425196">
              <a:buFont typeface="Courier New" panose="02070309020205020404" pitchFamily="49" charset="0"/>
              <a:buChar char="o"/>
              <a:defRPr/>
            </a:pPr>
            <a:r>
              <a:rPr lang="en-US" sz="1950" dirty="0">
                <a:cs typeface="Arial" panose="020B0604020202020204" pitchFamily="34" charset="0"/>
              </a:rPr>
              <a:t>Arrows show direction and speed blood sugars are moving</a:t>
            </a:r>
          </a:p>
          <a:p>
            <a:pPr marL="425196">
              <a:buFont typeface="Courier New" panose="02070309020205020404" pitchFamily="49" charset="0"/>
              <a:buChar char="o"/>
              <a:defRPr/>
            </a:pPr>
            <a:r>
              <a:rPr lang="en-US" sz="1950" dirty="0">
                <a:cs typeface="Arial" panose="020B0604020202020204" pitchFamily="34" charset="0"/>
              </a:rPr>
              <a:t>Approved to wear sensor 7 – 180 days, depending on the brand </a:t>
            </a:r>
          </a:p>
          <a:p>
            <a:pPr marL="425196">
              <a:buFont typeface="Courier New" panose="02070309020205020404" pitchFamily="49" charset="0"/>
              <a:buChar char="o"/>
              <a:defRPr/>
            </a:pPr>
            <a:r>
              <a:rPr lang="en-US" sz="1950" dirty="0">
                <a:cs typeface="Arial" panose="020B0604020202020204" pitchFamily="34" charset="0"/>
              </a:rPr>
              <a:t>Alerts can be set to notify wearer of low or high blood sugars on some models</a:t>
            </a:r>
          </a:p>
          <a:p>
            <a:pPr marL="510921">
              <a:buFont typeface="Courier New" panose="02070309020205020404" pitchFamily="49" charset="0"/>
              <a:buChar char="o"/>
              <a:defRPr/>
            </a:pPr>
            <a:r>
              <a:rPr lang="en-US" sz="1950" dirty="0">
                <a:cs typeface="Arial" panose="020B0604020202020204" pitchFamily="34" charset="0"/>
              </a:rPr>
              <a:t>Types:</a:t>
            </a:r>
          </a:p>
          <a:p>
            <a:pPr marL="1522952" lvl="6" indent="-342900">
              <a:buFont typeface="Courier New" panose="02070309020205020404" pitchFamily="49" charset="0"/>
              <a:buChar char="o"/>
              <a:defRPr/>
            </a:pPr>
            <a:r>
              <a:rPr lang="en-US" sz="1950" dirty="0">
                <a:cs typeface="Arial" panose="020B0604020202020204" pitchFamily="34" charset="0"/>
              </a:rPr>
              <a:t>Medtronic Guardian Connect, Guardian 3 &amp; Guardian 4</a:t>
            </a:r>
          </a:p>
          <a:p>
            <a:pPr marL="1522952" lvl="6" indent="-342900">
              <a:buFont typeface="Courier New" panose="02070309020205020404" pitchFamily="49" charset="0"/>
              <a:buChar char="o"/>
              <a:defRPr/>
            </a:pPr>
            <a:r>
              <a:rPr lang="en-US" sz="1950" dirty="0">
                <a:cs typeface="Arial" panose="020B0604020202020204" pitchFamily="34" charset="0"/>
              </a:rPr>
              <a:t>Dexcom G6 &amp; G7</a:t>
            </a:r>
          </a:p>
          <a:p>
            <a:pPr marL="1522952" lvl="6" indent="-342900">
              <a:buFont typeface="Courier New" panose="02070309020205020404" pitchFamily="49" charset="0"/>
              <a:buChar char="o"/>
              <a:defRPr/>
            </a:pPr>
            <a:r>
              <a:rPr lang="en-US" sz="1950" dirty="0">
                <a:cs typeface="Arial" panose="020B0604020202020204" pitchFamily="34" charset="0"/>
              </a:rPr>
              <a:t>Freestyle Libre 2, Libre 3</a:t>
            </a:r>
          </a:p>
          <a:p>
            <a:pPr marL="1522952" lvl="6" indent="-342900">
              <a:buFont typeface="Courier New" panose="02070309020205020404" pitchFamily="49" charset="0"/>
              <a:buChar char="o"/>
              <a:defRPr/>
            </a:pPr>
            <a:r>
              <a:rPr lang="en-US" sz="1950" dirty="0" err="1">
                <a:cs typeface="Arial" panose="020B0604020202020204" pitchFamily="34" charset="0"/>
              </a:rPr>
              <a:t>Eversense</a:t>
            </a:r>
            <a:r>
              <a:rPr lang="en-US" sz="1950" dirty="0">
                <a:cs typeface="Arial" panose="020B0604020202020204" pitchFamily="34" charset="0"/>
              </a:rPr>
              <a:t> &amp; </a:t>
            </a:r>
            <a:r>
              <a:rPr lang="en-US" sz="1950" dirty="0" err="1">
                <a:cs typeface="Arial" panose="020B0604020202020204" pitchFamily="34" charset="0"/>
              </a:rPr>
              <a:t>Eversense</a:t>
            </a:r>
            <a:r>
              <a:rPr lang="en-US" sz="1950" dirty="0">
                <a:cs typeface="Arial" panose="020B0604020202020204" pitchFamily="34" charset="0"/>
              </a:rPr>
              <a:t> E3</a:t>
            </a:r>
          </a:p>
          <a:p>
            <a:pPr eaLnBrk="1" hangingPunct="1">
              <a:buClrTx/>
              <a:buFont typeface="Wingdings" panose="05000000000000000000" pitchFamily="2" charset="2"/>
              <a:buChar char="q"/>
            </a:pPr>
            <a:endParaRPr lang="en-US" altLang="en-US" sz="1800" dirty="0">
              <a:cs typeface="Arial" panose="020B0604020202020204" pitchFamily="34" charset="0"/>
            </a:endParaRPr>
          </a:p>
          <a:p>
            <a:pPr eaLnBrk="1" hangingPunct="1"/>
            <a:endParaRPr lang="en-US" altLang="en-US" dirty="0"/>
          </a:p>
        </p:txBody>
      </p:sp>
    </p:spTree>
    <p:extLst>
      <p:ext uri="{BB962C8B-B14F-4D97-AF65-F5344CB8AC3E}">
        <p14:creationId xmlns:p14="http://schemas.microsoft.com/office/powerpoint/2010/main" val="743966757"/>
      </p:ext>
    </p:extLst>
  </p:cSld>
  <p:clrMapOvr>
    <a:masterClrMapping/>
  </p:clrMapOvr>
  <p:transition>
    <p:fade thruBlk="1"/>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http://www.medtronicdiabetes.co.in/sites/default/files/page-images/sf/EU140111enlite_graph.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2889262"/>
            <a:ext cx="6248401" cy="396873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http://www.nbdiabetes.org/sites/default/files/styles/large/public/transmitter-on-skin-illustration_2.png?itok=w720EQmT">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599" y="247404"/>
            <a:ext cx="4772393" cy="31815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7764840"/>
      </p:ext>
    </p:extLst>
  </p:cSld>
  <p:clrMapOvr>
    <a:masterClrMapping/>
  </p:clrMapOvr>
  <p:transition>
    <p:fade thruBlk="1"/>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3C91FF-346A-2961-BB64-BF2C8F007F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764836"/>
            <a:ext cx="3836071" cy="5328327"/>
          </a:xfrm>
          <a:prstGeom prst="rect">
            <a:avLst/>
          </a:prstGeom>
        </p:spPr>
      </p:pic>
      <p:pic>
        <p:nvPicPr>
          <p:cNvPr id="4" name="Picture 3">
            <a:extLst>
              <a:ext uri="{FF2B5EF4-FFF2-40B4-BE49-F238E27FC236}">
                <a16:creationId xmlns:a16="http://schemas.microsoft.com/office/drawing/2014/main" id="{B3B54883-554B-A39B-9BCA-CECD902FD6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4285" y="2209800"/>
            <a:ext cx="5263515" cy="2931795"/>
          </a:xfrm>
          <a:prstGeom prst="rect">
            <a:avLst/>
          </a:prstGeom>
        </p:spPr>
      </p:pic>
    </p:spTree>
    <p:extLst>
      <p:ext uri="{BB962C8B-B14F-4D97-AF65-F5344CB8AC3E}">
        <p14:creationId xmlns:p14="http://schemas.microsoft.com/office/powerpoint/2010/main" val="3838198101"/>
      </p:ext>
    </p:extLst>
  </p:cSld>
  <p:clrMapOvr>
    <a:masterClrMapping/>
  </p:clrMapOvr>
  <p:transition>
    <p:fade thruBlk="1"/>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Medtronic Guardian Connect</a:t>
            </a:r>
          </a:p>
        </p:txBody>
      </p:sp>
      <p:sp>
        <p:nvSpPr>
          <p:cNvPr id="3" name="Content Placeholder 2"/>
          <p:cNvSpPr>
            <a:spLocks noGrp="1"/>
          </p:cNvSpPr>
          <p:nvPr>
            <p:ph idx="1"/>
          </p:nvPr>
        </p:nvSpPr>
        <p:spPr>
          <a:xfrm>
            <a:off x="3714750" y="1714501"/>
            <a:ext cx="4709832" cy="4097990"/>
          </a:xfrm>
        </p:spPr>
        <p:txBody>
          <a:bodyPr>
            <a:normAutofit/>
          </a:bodyPr>
          <a:lstStyle/>
          <a:p>
            <a:pPr>
              <a:buFont typeface="Courier New" panose="02070309020205020404" pitchFamily="49" charset="0"/>
              <a:buChar char="o"/>
            </a:pPr>
            <a:r>
              <a:rPr lang="en-US" sz="1800" dirty="0"/>
              <a:t>Uses smart technology to predict where glucoses are headed</a:t>
            </a:r>
          </a:p>
          <a:p>
            <a:pPr>
              <a:buFont typeface="Courier New" panose="02070309020205020404" pitchFamily="49" charset="0"/>
              <a:buChar char="o"/>
            </a:pPr>
            <a:r>
              <a:rPr lang="en-US" sz="1800" dirty="0"/>
              <a:t>Alerts 10 - 60 minutes before a glucose excursion</a:t>
            </a:r>
          </a:p>
          <a:p>
            <a:pPr>
              <a:buFont typeface="Courier New" panose="02070309020205020404" pitchFamily="49" charset="0"/>
              <a:buChar char="o"/>
            </a:pPr>
            <a:r>
              <a:rPr lang="en-US" sz="1800" dirty="0"/>
              <a:t>Bluetooth reads to a phone app</a:t>
            </a:r>
          </a:p>
          <a:p>
            <a:pPr>
              <a:buFont typeface="Courier New" panose="02070309020205020404" pitchFamily="49" charset="0"/>
              <a:buChar char="o"/>
            </a:pPr>
            <a:r>
              <a:rPr lang="en-US" sz="1800" dirty="0"/>
              <a:t>5-7 day wear</a:t>
            </a:r>
          </a:p>
          <a:p>
            <a:pPr>
              <a:buFont typeface="Courier New" panose="02070309020205020404" pitchFamily="49" charset="0"/>
              <a:buChar char="o"/>
            </a:pPr>
            <a:r>
              <a:rPr lang="en-US" sz="1800" dirty="0"/>
              <a:t>Need to charge transmitter</a:t>
            </a:r>
          </a:p>
          <a:p>
            <a:pPr>
              <a:buFont typeface="Courier New" panose="02070309020205020404" pitchFamily="49" charset="0"/>
              <a:buChar char="o"/>
            </a:pPr>
            <a:r>
              <a:rPr lang="en-US" sz="1800" dirty="0"/>
              <a:t>Needs 2 calibrations per day</a:t>
            </a:r>
          </a:p>
          <a:p>
            <a:pPr>
              <a:buFont typeface="Courier New" panose="02070309020205020404" pitchFamily="49" charset="0"/>
              <a:buChar char="o"/>
            </a:pPr>
            <a:r>
              <a:rPr lang="en-US" sz="1800" dirty="0"/>
              <a:t>Automatically uploads to </a:t>
            </a:r>
            <a:r>
              <a:rPr lang="en-US" sz="1800" dirty="0" err="1"/>
              <a:t>CareLink</a:t>
            </a:r>
            <a:r>
              <a:rPr lang="en-US" sz="1800" dirty="0"/>
              <a:t> system</a:t>
            </a:r>
          </a:p>
          <a:p>
            <a:pPr>
              <a:buFont typeface="Courier New" panose="02070309020205020404" pitchFamily="49" charset="0"/>
              <a:buChar char="o"/>
            </a:pPr>
            <a:r>
              <a:rPr lang="en-US" sz="1800" dirty="0"/>
              <a:t>Has “follow” capabilities</a:t>
            </a:r>
          </a:p>
          <a:p>
            <a:endParaRPr lang="en-US" dirty="0"/>
          </a:p>
        </p:txBody>
      </p:sp>
      <p:pic>
        <p:nvPicPr>
          <p:cNvPr id="4" name="Picture 2" descr="Image result for medtronic connect cg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911" y="1474239"/>
            <a:ext cx="3047377" cy="50789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4747550"/>
      </p:ext>
    </p:extLst>
  </p:cSld>
  <p:clrMapOvr>
    <a:masterClrMapping/>
  </p:clrMapOvr>
  <p:transition>
    <p:fade thruBlk="1"/>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2" name="Picture 10" descr="Image result for enlite sensor">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818" y="3830499"/>
            <a:ext cx="4913162" cy="208591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Image result for enlite sensor">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25063" y="3015405"/>
            <a:ext cx="3564255" cy="232451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Medtronic And IBM Watson Launch AI-Powered Sugar.IQ Diabetes Management App  - Medical Product Outsourcing">
            <a:extLst>
              <a:ext uri="{FF2B5EF4-FFF2-40B4-BE49-F238E27FC236}">
                <a16:creationId xmlns:a16="http://schemas.microsoft.com/office/drawing/2014/main" id="{6E12EE54-D5E5-48F7-B472-6B015823431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818" y="941588"/>
            <a:ext cx="5286375"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7590405"/>
      </p:ext>
    </p:extLst>
  </p:cSld>
  <p:clrMapOvr>
    <a:masterClrMapping/>
  </p:clrMapOvr>
  <p:transition>
    <p:fade thruBlk="1"/>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A3E214-D0CA-9A81-22A5-BC92CD196132}"/>
              </a:ext>
            </a:extLst>
          </p:cNvPr>
          <p:cNvSpPr txBox="1"/>
          <p:nvPr/>
        </p:nvSpPr>
        <p:spPr>
          <a:xfrm>
            <a:off x="4390845" y="1041684"/>
            <a:ext cx="4572000" cy="5170646"/>
          </a:xfrm>
          <a:prstGeom prst="rect">
            <a:avLst/>
          </a:prstGeom>
          <a:noFill/>
        </p:spPr>
        <p:txBody>
          <a:bodyPr wrap="square">
            <a:spAutoFit/>
          </a:bodyPr>
          <a:lstStyle/>
          <a:p>
            <a:pPr marL="285750" indent="-285750">
              <a:buClr>
                <a:schemeClr val="accent2"/>
              </a:buClr>
              <a:buFont typeface="Courier New" panose="02070309020205020404" pitchFamily="49" charset="0"/>
              <a:buChar char="o"/>
            </a:pPr>
            <a:r>
              <a:rPr lang="en-US" sz="1500" b="1" dirty="0"/>
              <a:t>Guardian 3 or GL3</a:t>
            </a:r>
          </a:p>
          <a:p>
            <a:pPr marL="628650" lvl="1" indent="-285750">
              <a:buClr>
                <a:schemeClr val="accent2"/>
              </a:buClr>
              <a:buFont typeface="Courier New" panose="02070309020205020404" pitchFamily="49" charset="0"/>
              <a:buChar char="o"/>
            </a:pPr>
            <a:r>
              <a:rPr lang="en-US" sz="1500" dirty="0"/>
              <a:t>Works with ALL Medtronic pumps (L for Link for 770G &amp; 780G)</a:t>
            </a:r>
          </a:p>
          <a:p>
            <a:pPr marL="628650" lvl="1" indent="-285750">
              <a:buClr>
                <a:schemeClr val="accent2"/>
              </a:buClr>
              <a:buFont typeface="Courier New" panose="02070309020205020404" pitchFamily="49" charset="0"/>
              <a:buChar char="o"/>
            </a:pPr>
            <a:r>
              <a:rPr lang="en-US" sz="1500" dirty="0"/>
              <a:t>Stand alone CGM system called Guardian Connect (still uses Guardian 3 sensor/transmitter)</a:t>
            </a:r>
          </a:p>
          <a:p>
            <a:pPr marL="628650" lvl="1" indent="-285750">
              <a:buClr>
                <a:schemeClr val="accent2"/>
              </a:buClr>
              <a:buFont typeface="Courier New" panose="02070309020205020404" pitchFamily="49" charset="0"/>
              <a:buChar char="o"/>
            </a:pPr>
            <a:r>
              <a:rPr lang="en-US" sz="1500" dirty="0"/>
              <a:t>5-7 day wear</a:t>
            </a:r>
          </a:p>
          <a:p>
            <a:pPr marL="628650" lvl="1" indent="-285750">
              <a:buClr>
                <a:schemeClr val="accent2"/>
              </a:buClr>
              <a:buFont typeface="Courier New" panose="02070309020205020404" pitchFamily="49" charset="0"/>
              <a:buChar char="o"/>
            </a:pPr>
            <a:r>
              <a:rPr lang="en-US" sz="1500" dirty="0"/>
              <a:t>Must be taped properly</a:t>
            </a:r>
          </a:p>
          <a:p>
            <a:pPr marL="628650" lvl="1" indent="-285750">
              <a:buClr>
                <a:schemeClr val="accent2"/>
              </a:buClr>
              <a:buFont typeface="Courier New" panose="02070309020205020404" pitchFamily="49" charset="0"/>
              <a:buChar char="o"/>
            </a:pPr>
            <a:r>
              <a:rPr lang="en-US" sz="1500" dirty="0"/>
              <a:t>Calibrated 3-4x/day</a:t>
            </a:r>
          </a:p>
          <a:p>
            <a:pPr marL="628650" lvl="1" indent="-285750">
              <a:buClr>
                <a:schemeClr val="accent2"/>
              </a:buClr>
              <a:buFont typeface="Courier New" panose="02070309020205020404" pitchFamily="49" charset="0"/>
              <a:buChar char="o"/>
            </a:pPr>
            <a:r>
              <a:rPr lang="en-US" sz="1500" b="1" dirty="0"/>
              <a:t>Not approved to dose off value</a:t>
            </a:r>
          </a:p>
          <a:p>
            <a:pPr marL="628650" lvl="1" indent="-285750">
              <a:buClr>
                <a:schemeClr val="accent2"/>
              </a:buClr>
              <a:buFont typeface="Courier New" panose="02070309020205020404" pitchFamily="49" charset="0"/>
              <a:buChar char="o"/>
            </a:pPr>
            <a:r>
              <a:rPr lang="en-US" sz="1500" dirty="0"/>
              <a:t>Charge transmitter</a:t>
            </a:r>
          </a:p>
          <a:p>
            <a:pPr marL="628650" lvl="1" indent="-285750">
              <a:buClr>
                <a:schemeClr val="accent2"/>
              </a:buClr>
              <a:buFont typeface="Courier New" panose="02070309020205020404" pitchFamily="49" charset="0"/>
              <a:buChar char="o"/>
            </a:pPr>
            <a:endParaRPr lang="en-US" sz="1500" dirty="0"/>
          </a:p>
          <a:p>
            <a:pPr marL="285750" indent="-285750">
              <a:buClr>
                <a:schemeClr val="accent2"/>
              </a:buClr>
              <a:buFont typeface="Courier New" panose="02070309020205020404" pitchFamily="49" charset="0"/>
              <a:buChar char="o"/>
            </a:pPr>
            <a:r>
              <a:rPr lang="en-US" sz="1500" b="1" dirty="0"/>
              <a:t>Guardian 4</a:t>
            </a:r>
          </a:p>
          <a:p>
            <a:pPr marL="628650" lvl="1" indent="-285750">
              <a:buClr>
                <a:schemeClr val="accent2"/>
              </a:buClr>
              <a:buFont typeface="Courier New" panose="02070309020205020404" pitchFamily="49" charset="0"/>
              <a:buChar char="o"/>
            </a:pPr>
            <a:r>
              <a:rPr lang="en-US" sz="1500" dirty="0"/>
              <a:t>Only works with Medtronic 780G pump</a:t>
            </a:r>
          </a:p>
          <a:p>
            <a:pPr marL="628650" lvl="1" indent="-285750">
              <a:buClr>
                <a:schemeClr val="accent2"/>
              </a:buClr>
              <a:buFont typeface="Courier New" panose="02070309020205020404" pitchFamily="49" charset="0"/>
              <a:buChar char="o"/>
            </a:pPr>
            <a:r>
              <a:rPr lang="en-US" sz="1500" dirty="0"/>
              <a:t>5-7 day wear</a:t>
            </a:r>
          </a:p>
          <a:p>
            <a:pPr marL="628650" lvl="1" indent="-285750">
              <a:buClr>
                <a:schemeClr val="accent2"/>
              </a:buClr>
              <a:buFont typeface="Courier New" panose="02070309020205020404" pitchFamily="49" charset="0"/>
              <a:buChar char="o"/>
            </a:pPr>
            <a:r>
              <a:rPr lang="en-US" sz="1500" dirty="0"/>
              <a:t>Must be taped properly</a:t>
            </a:r>
          </a:p>
          <a:p>
            <a:pPr marL="628650" lvl="1" indent="-285750">
              <a:buClr>
                <a:schemeClr val="accent2"/>
              </a:buClr>
              <a:buFont typeface="Courier New" panose="02070309020205020404" pitchFamily="49" charset="0"/>
              <a:buChar char="o"/>
            </a:pPr>
            <a:r>
              <a:rPr lang="en-US" sz="1500" dirty="0"/>
              <a:t>No </a:t>
            </a:r>
            <a:r>
              <a:rPr lang="en-US" sz="1500" dirty="0" err="1"/>
              <a:t>fingersticks</a:t>
            </a:r>
            <a:r>
              <a:rPr lang="en-US" sz="1500" dirty="0"/>
              <a:t> IF in </a:t>
            </a:r>
            <a:r>
              <a:rPr lang="en-US" sz="1500" dirty="0" err="1"/>
              <a:t>SmartGuard</a:t>
            </a:r>
            <a:endParaRPr lang="en-US" sz="1500" dirty="0"/>
          </a:p>
          <a:p>
            <a:pPr marL="628650" lvl="1" indent="-285750">
              <a:buClr>
                <a:schemeClr val="accent2"/>
              </a:buClr>
              <a:buFont typeface="Courier New" panose="02070309020205020404" pitchFamily="49" charset="0"/>
              <a:buChar char="o"/>
            </a:pPr>
            <a:r>
              <a:rPr lang="en-US" sz="1500" dirty="0"/>
              <a:t>Calibration needed to first enter </a:t>
            </a:r>
            <a:r>
              <a:rPr lang="en-US" sz="1500" dirty="0" err="1"/>
              <a:t>SmartGuard</a:t>
            </a:r>
            <a:endParaRPr lang="en-US" sz="1500" dirty="0"/>
          </a:p>
          <a:p>
            <a:pPr marL="628650" lvl="1" indent="-285750">
              <a:buClr>
                <a:schemeClr val="accent2"/>
              </a:buClr>
              <a:buFont typeface="Courier New" panose="02070309020205020404" pitchFamily="49" charset="0"/>
              <a:buChar char="o"/>
            </a:pPr>
            <a:r>
              <a:rPr lang="en-US" sz="1500" dirty="0"/>
              <a:t>Approved to dose off value </a:t>
            </a:r>
            <a:r>
              <a:rPr lang="en-US" sz="1500" b="1" dirty="0"/>
              <a:t>in </a:t>
            </a:r>
            <a:r>
              <a:rPr lang="en-US" sz="1500" b="1" dirty="0" err="1"/>
              <a:t>SmartGuard</a:t>
            </a:r>
            <a:r>
              <a:rPr lang="en-US" sz="1500" b="1" dirty="0"/>
              <a:t> ONLY</a:t>
            </a:r>
          </a:p>
          <a:p>
            <a:pPr marL="628650" lvl="1" indent="-285750">
              <a:buClr>
                <a:schemeClr val="accent2"/>
              </a:buClr>
              <a:buFont typeface="Courier New" panose="02070309020205020404" pitchFamily="49" charset="0"/>
              <a:buChar char="o"/>
            </a:pPr>
            <a:r>
              <a:rPr lang="en-US" sz="1500" dirty="0"/>
              <a:t>Calibrations required in Manual Mode</a:t>
            </a:r>
          </a:p>
          <a:p>
            <a:pPr marL="628650" lvl="1" indent="-285750">
              <a:buClr>
                <a:schemeClr val="accent2"/>
              </a:buClr>
              <a:buFont typeface="Courier New" panose="02070309020205020404" pitchFamily="49" charset="0"/>
              <a:buChar char="o"/>
            </a:pPr>
            <a:r>
              <a:rPr lang="en-US" sz="1500" dirty="0"/>
              <a:t>Charge transmitter</a:t>
            </a:r>
          </a:p>
        </p:txBody>
      </p:sp>
      <p:pic>
        <p:nvPicPr>
          <p:cNvPr id="2050" name="Picture 2" descr="Continuous glucose transmitter Guardian ™ Link3 – Powershield">
            <a:extLst>
              <a:ext uri="{FF2B5EF4-FFF2-40B4-BE49-F238E27FC236}">
                <a16:creationId xmlns:a16="http://schemas.microsoft.com/office/drawing/2014/main" id="{8F2F4310-9C27-4573-30CF-E65A7EF4FD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4479" y="1041684"/>
            <a:ext cx="2585323" cy="193899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uardian Sensor 3 - Monatspaket - Glukosesensoren für CGM / 5 Stück |  DIASHOP">
            <a:extLst>
              <a:ext uri="{FF2B5EF4-FFF2-40B4-BE49-F238E27FC236}">
                <a16:creationId xmlns:a16="http://schemas.microsoft.com/office/drawing/2014/main" id="{F071CEEE-4A22-D4A6-8F42-23AFF4682F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478" y="1128713"/>
            <a:ext cx="1938992" cy="193899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Guardian Connect - Continuous Glucose Monitoring - Continuous Glucose  Monitoring (CGM)">
            <a:extLst>
              <a:ext uri="{FF2B5EF4-FFF2-40B4-BE49-F238E27FC236}">
                <a16:creationId xmlns:a16="http://schemas.microsoft.com/office/drawing/2014/main" id="{4C415B54-4116-C282-403F-1129747F1A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84503" y="3188167"/>
            <a:ext cx="2389671" cy="241869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MiniMed™ 780G system | Medtronic Diabetes">
            <a:extLst>
              <a:ext uri="{FF2B5EF4-FFF2-40B4-BE49-F238E27FC236}">
                <a16:creationId xmlns:a16="http://schemas.microsoft.com/office/drawing/2014/main" id="{D20AE914-4DAE-85B0-1AD6-0D7231D4C8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0748" y="3859588"/>
            <a:ext cx="1382887" cy="151965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AE04FE1-A469-39FA-534B-5CF7034D7684}"/>
              </a:ext>
            </a:extLst>
          </p:cNvPr>
          <p:cNvSpPr txBox="1"/>
          <p:nvPr/>
        </p:nvSpPr>
        <p:spPr>
          <a:xfrm>
            <a:off x="411646" y="2671222"/>
            <a:ext cx="1542071" cy="507831"/>
          </a:xfrm>
          <a:prstGeom prst="rect">
            <a:avLst/>
          </a:prstGeom>
          <a:noFill/>
        </p:spPr>
        <p:txBody>
          <a:bodyPr wrap="square" rtlCol="0">
            <a:spAutoFit/>
          </a:bodyPr>
          <a:lstStyle/>
          <a:p>
            <a:pPr algn="ctr"/>
            <a:r>
              <a:rPr lang="en-US" sz="1350" dirty="0"/>
              <a:t>Guardian 3 </a:t>
            </a:r>
          </a:p>
          <a:p>
            <a:pPr algn="ctr"/>
            <a:r>
              <a:rPr lang="en-US" sz="1350" dirty="0"/>
              <a:t>(630G, 670G)</a:t>
            </a:r>
          </a:p>
        </p:txBody>
      </p:sp>
      <p:sp>
        <p:nvSpPr>
          <p:cNvPr id="5" name="TextBox 4">
            <a:extLst>
              <a:ext uri="{FF2B5EF4-FFF2-40B4-BE49-F238E27FC236}">
                <a16:creationId xmlns:a16="http://schemas.microsoft.com/office/drawing/2014/main" id="{660B6302-6FBC-69B3-4135-2A08E4423217}"/>
              </a:ext>
            </a:extLst>
          </p:cNvPr>
          <p:cNvSpPr txBox="1"/>
          <p:nvPr/>
        </p:nvSpPr>
        <p:spPr>
          <a:xfrm>
            <a:off x="2565699" y="2671222"/>
            <a:ext cx="1542071" cy="507831"/>
          </a:xfrm>
          <a:prstGeom prst="rect">
            <a:avLst/>
          </a:prstGeom>
          <a:noFill/>
        </p:spPr>
        <p:txBody>
          <a:bodyPr wrap="square" rtlCol="0">
            <a:spAutoFit/>
          </a:bodyPr>
          <a:lstStyle/>
          <a:p>
            <a:pPr algn="ctr"/>
            <a:r>
              <a:rPr lang="en-US" sz="1350" dirty="0"/>
              <a:t>Guardian 3 Link (770G, 780G)</a:t>
            </a:r>
          </a:p>
        </p:txBody>
      </p:sp>
      <p:sp>
        <p:nvSpPr>
          <p:cNvPr id="6" name="TextBox 5">
            <a:extLst>
              <a:ext uri="{FF2B5EF4-FFF2-40B4-BE49-F238E27FC236}">
                <a16:creationId xmlns:a16="http://schemas.microsoft.com/office/drawing/2014/main" id="{383B5EFB-BD16-E1E0-6C5B-B70B5123184B}"/>
              </a:ext>
            </a:extLst>
          </p:cNvPr>
          <p:cNvSpPr txBox="1"/>
          <p:nvPr/>
        </p:nvSpPr>
        <p:spPr>
          <a:xfrm>
            <a:off x="181155" y="5364488"/>
            <a:ext cx="1542071" cy="507831"/>
          </a:xfrm>
          <a:prstGeom prst="rect">
            <a:avLst/>
          </a:prstGeom>
          <a:noFill/>
        </p:spPr>
        <p:txBody>
          <a:bodyPr wrap="square" rtlCol="0">
            <a:spAutoFit/>
          </a:bodyPr>
          <a:lstStyle/>
          <a:p>
            <a:pPr algn="ctr"/>
            <a:r>
              <a:rPr lang="en-US" sz="1350" dirty="0"/>
              <a:t>Guardian 4 </a:t>
            </a:r>
          </a:p>
          <a:p>
            <a:pPr algn="ctr"/>
            <a:r>
              <a:rPr lang="en-US" sz="1350" dirty="0"/>
              <a:t>(780G)</a:t>
            </a:r>
          </a:p>
        </p:txBody>
      </p:sp>
      <p:sp>
        <p:nvSpPr>
          <p:cNvPr id="7" name="TextBox 6">
            <a:extLst>
              <a:ext uri="{FF2B5EF4-FFF2-40B4-BE49-F238E27FC236}">
                <a16:creationId xmlns:a16="http://schemas.microsoft.com/office/drawing/2014/main" id="{45F75E45-0204-DACA-36C3-C1A3358F7136}"/>
              </a:ext>
            </a:extLst>
          </p:cNvPr>
          <p:cNvSpPr txBox="1"/>
          <p:nvPr/>
        </p:nvSpPr>
        <p:spPr>
          <a:xfrm>
            <a:off x="2580248" y="5379244"/>
            <a:ext cx="1542071" cy="715581"/>
          </a:xfrm>
          <a:prstGeom prst="rect">
            <a:avLst/>
          </a:prstGeom>
          <a:noFill/>
        </p:spPr>
        <p:txBody>
          <a:bodyPr wrap="square" rtlCol="0">
            <a:spAutoFit/>
          </a:bodyPr>
          <a:lstStyle/>
          <a:p>
            <a:pPr algn="ctr"/>
            <a:r>
              <a:rPr lang="en-US" sz="1350" dirty="0"/>
              <a:t>Guardian Connect (CGM system)</a:t>
            </a:r>
          </a:p>
        </p:txBody>
      </p:sp>
    </p:spTree>
    <p:extLst>
      <p:ext uri="{BB962C8B-B14F-4D97-AF65-F5344CB8AC3E}">
        <p14:creationId xmlns:p14="http://schemas.microsoft.com/office/powerpoint/2010/main" val="3939418493"/>
      </p:ext>
    </p:extLst>
  </p:cSld>
  <p:clrMapOvr>
    <a:masterClrMapping/>
  </p:clrMapOvr>
  <p:transition>
    <p:fade thruBlk="1"/>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867400" y="304800"/>
            <a:ext cx="3027269" cy="1071561"/>
          </a:xfrm>
        </p:spPr>
        <p:txBody>
          <a:bodyPr>
            <a:noAutofit/>
          </a:bodyPr>
          <a:lstStyle/>
          <a:p>
            <a:r>
              <a:rPr lang="en-US" sz="3300" dirty="0"/>
              <a:t>Dexcom </a:t>
            </a:r>
            <a:br>
              <a:rPr lang="en-US" sz="3300" dirty="0"/>
            </a:br>
            <a:r>
              <a:rPr lang="en-US" sz="3300" dirty="0"/>
              <a:t>G6 &amp; G7</a:t>
            </a:r>
          </a:p>
        </p:txBody>
      </p:sp>
      <p:pic>
        <p:nvPicPr>
          <p:cNvPr id="4098" name="Picture 2" descr="Dexcom G7 CGM - Powerfully simple diabetes management | Dexcom">
            <a:extLst>
              <a:ext uri="{FF2B5EF4-FFF2-40B4-BE49-F238E27FC236}">
                <a16:creationId xmlns:a16="http://schemas.microsoft.com/office/drawing/2014/main" id="{D66DB0DD-4F06-3362-83D6-37843A5982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2195525"/>
            <a:ext cx="3971365" cy="397136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Dexcom G7 Overlay Patch – Stick2Hope">
            <a:extLst>
              <a:ext uri="{FF2B5EF4-FFF2-40B4-BE49-F238E27FC236}">
                <a16:creationId xmlns:a16="http://schemas.microsoft.com/office/drawing/2014/main" id="{F249AF2F-D3D9-A718-FE67-F1A258B9A2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1040" y="3390900"/>
            <a:ext cx="3361765" cy="336176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Image result for dexcom g6">
            <a:hlinkClick r:id="rId4"/>
            <a:extLst>
              <a:ext uri="{FF2B5EF4-FFF2-40B4-BE49-F238E27FC236}">
                <a16:creationId xmlns:a16="http://schemas.microsoft.com/office/drawing/2014/main" id="{A429A9D5-C822-44DF-932A-23B3CB5AE2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755" y="304800"/>
            <a:ext cx="4893050" cy="34998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275988"/>
      </p:ext>
    </p:extLst>
  </p:cSld>
  <p:clrMapOvr>
    <a:masterClrMapping/>
  </p:clrMapOvr>
  <p:transition>
    <p:fade thruBlk="1"/>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9346" y="372067"/>
            <a:ext cx="5725307" cy="538971"/>
          </a:xfrm>
        </p:spPr>
        <p:txBody>
          <a:bodyPr>
            <a:noAutofit/>
          </a:bodyPr>
          <a:lstStyle/>
          <a:p>
            <a:pPr algn="ctr"/>
            <a:r>
              <a:rPr lang="en-US" sz="3600" dirty="0" err="1"/>
              <a:t>Dexcom</a:t>
            </a:r>
            <a:r>
              <a:rPr lang="en-US" sz="3600" dirty="0"/>
              <a:t> G6</a:t>
            </a:r>
          </a:p>
        </p:txBody>
      </p:sp>
      <p:sp>
        <p:nvSpPr>
          <p:cNvPr id="3" name="Content Placeholder 2"/>
          <p:cNvSpPr>
            <a:spLocks noGrp="1"/>
          </p:cNvSpPr>
          <p:nvPr>
            <p:ph idx="1"/>
          </p:nvPr>
        </p:nvSpPr>
        <p:spPr>
          <a:xfrm>
            <a:off x="4446856" y="1066800"/>
            <a:ext cx="4278376" cy="5638800"/>
          </a:xfrm>
        </p:spPr>
        <p:txBody>
          <a:bodyPr>
            <a:normAutofit fontScale="32500" lnSpcReduction="20000"/>
          </a:bodyPr>
          <a:lstStyle/>
          <a:p>
            <a:pPr>
              <a:buFont typeface="Courier New" panose="02070309020205020404" pitchFamily="49" charset="0"/>
              <a:buChar char="o"/>
            </a:pPr>
            <a:r>
              <a:rPr lang="en-US" sz="4300" dirty="0">
                <a:solidFill>
                  <a:schemeClr val="tx1"/>
                </a:solidFill>
              </a:rPr>
              <a:t>Customizable alarms can be turned on and off</a:t>
            </a:r>
          </a:p>
          <a:p>
            <a:pPr>
              <a:buFont typeface="Courier New" panose="02070309020205020404" pitchFamily="49" charset="0"/>
              <a:buChar char="o"/>
            </a:pPr>
            <a:r>
              <a:rPr lang="en-US" sz="4300" dirty="0">
                <a:solidFill>
                  <a:schemeClr val="tx1"/>
                </a:solidFill>
              </a:rPr>
              <a:t>Predicted Urgent Low alarm (under 55 in 20 mins)</a:t>
            </a:r>
          </a:p>
          <a:p>
            <a:pPr>
              <a:buFont typeface="Courier New" panose="02070309020205020404" pitchFamily="49" charset="0"/>
              <a:buChar char="o"/>
            </a:pPr>
            <a:r>
              <a:rPr lang="en-US" sz="4300" b="1" dirty="0">
                <a:solidFill>
                  <a:schemeClr val="tx1"/>
                </a:solidFill>
              </a:rPr>
              <a:t>No calibrations</a:t>
            </a:r>
          </a:p>
          <a:p>
            <a:pPr>
              <a:buFont typeface="Courier New" panose="02070309020205020404" pitchFamily="49" charset="0"/>
              <a:buChar char="o"/>
            </a:pPr>
            <a:r>
              <a:rPr lang="en-US" sz="4300" b="1" dirty="0">
                <a:solidFill>
                  <a:schemeClr val="tx1"/>
                </a:solidFill>
              </a:rPr>
              <a:t>Replaces fingersticks</a:t>
            </a:r>
          </a:p>
          <a:p>
            <a:pPr>
              <a:buFont typeface="Courier New" panose="02070309020205020404" pitchFamily="49" charset="0"/>
              <a:buChar char="o"/>
            </a:pPr>
            <a:r>
              <a:rPr lang="en-US" sz="4300" b="1" dirty="0">
                <a:solidFill>
                  <a:schemeClr val="tx1"/>
                </a:solidFill>
              </a:rPr>
              <a:t>Approved to dose off of</a:t>
            </a:r>
          </a:p>
          <a:p>
            <a:pPr>
              <a:buFont typeface="Courier New" panose="02070309020205020404" pitchFamily="49" charset="0"/>
              <a:buChar char="o"/>
            </a:pPr>
            <a:r>
              <a:rPr lang="en-US" sz="4300" dirty="0">
                <a:solidFill>
                  <a:schemeClr val="tx1"/>
                </a:solidFill>
              </a:rPr>
              <a:t>10 day wear</a:t>
            </a:r>
          </a:p>
          <a:p>
            <a:pPr>
              <a:buFont typeface="Courier New" panose="02070309020205020404" pitchFamily="49" charset="0"/>
              <a:buChar char="o"/>
            </a:pPr>
            <a:r>
              <a:rPr lang="en-US" sz="4300" dirty="0">
                <a:solidFill>
                  <a:schemeClr val="tx1"/>
                </a:solidFill>
              </a:rPr>
              <a:t>No charging transmitter (battery for 90 days)</a:t>
            </a:r>
          </a:p>
          <a:p>
            <a:pPr>
              <a:buFont typeface="Courier New" panose="02070309020205020404" pitchFamily="49" charset="0"/>
              <a:buChar char="o"/>
            </a:pPr>
            <a:r>
              <a:rPr lang="en-US" sz="4300" dirty="0">
                <a:solidFill>
                  <a:schemeClr val="tx1"/>
                </a:solidFill>
              </a:rPr>
              <a:t>Easy insertion device--one step</a:t>
            </a:r>
          </a:p>
          <a:p>
            <a:pPr>
              <a:buFont typeface="Courier New" panose="02070309020205020404" pitchFamily="49" charset="0"/>
              <a:buChar char="o"/>
            </a:pPr>
            <a:r>
              <a:rPr lang="en-US" sz="4300" dirty="0">
                <a:solidFill>
                  <a:schemeClr val="tx1"/>
                </a:solidFill>
              </a:rPr>
              <a:t>Works with many cell phone models,  Apple watches, receiver</a:t>
            </a:r>
          </a:p>
          <a:p>
            <a:pPr>
              <a:buFont typeface="Courier New" panose="02070309020205020404" pitchFamily="49" charset="0"/>
              <a:buChar char="o"/>
            </a:pPr>
            <a:r>
              <a:rPr lang="en-US" sz="4300" dirty="0">
                <a:solidFill>
                  <a:schemeClr val="tx1"/>
                </a:solidFill>
              </a:rPr>
              <a:t>Data can be shared (Dexcom Follow/Share)</a:t>
            </a:r>
          </a:p>
          <a:p>
            <a:pPr>
              <a:buFont typeface="Courier New" panose="02070309020205020404" pitchFamily="49" charset="0"/>
              <a:buChar char="o"/>
            </a:pPr>
            <a:r>
              <a:rPr lang="en-US" sz="4300" dirty="0">
                <a:solidFill>
                  <a:schemeClr val="tx1"/>
                </a:solidFill>
              </a:rPr>
              <a:t>Live alarm sharing</a:t>
            </a:r>
          </a:p>
          <a:p>
            <a:pPr>
              <a:buFont typeface="Courier New" panose="02070309020205020404" pitchFamily="49" charset="0"/>
              <a:buChar char="o"/>
            </a:pPr>
            <a:r>
              <a:rPr lang="en-US" sz="4300" dirty="0">
                <a:solidFill>
                  <a:schemeClr val="tx1"/>
                </a:solidFill>
              </a:rPr>
              <a:t>Dexcom Clarity app on phone or Clarity online</a:t>
            </a:r>
          </a:p>
          <a:p>
            <a:pPr>
              <a:buFont typeface="Courier New" panose="02070309020205020404" pitchFamily="49" charset="0"/>
              <a:buChar char="o"/>
            </a:pPr>
            <a:r>
              <a:rPr lang="en-US" sz="4300" dirty="0">
                <a:solidFill>
                  <a:schemeClr val="tx1"/>
                </a:solidFill>
              </a:rPr>
              <a:t>Siri will verbally give blood sugar reading on iPhones</a:t>
            </a:r>
          </a:p>
          <a:p>
            <a:pPr>
              <a:buFont typeface="Courier New" panose="02070309020205020404" pitchFamily="49" charset="0"/>
              <a:buChar char="o"/>
            </a:pPr>
            <a:r>
              <a:rPr lang="en-US" sz="4300" dirty="0">
                <a:solidFill>
                  <a:schemeClr val="tx1"/>
                </a:solidFill>
              </a:rPr>
              <a:t>For visually impaired, connect to </a:t>
            </a:r>
            <a:r>
              <a:rPr lang="en-US" sz="4300" dirty="0" err="1">
                <a:solidFill>
                  <a:schemeClr val="tx1"/>
                </a:solidFill>
              </a:rPr>
              <a:t>Sugarmate</a:t>
            </a:r>
            <a:r>
              <a:rPr lang="en-US" sz="4300" dirty="0">
                <a:solidFill>
                  <a:schemeClr val="tx1"/>
                </a:solidFill>
              </a:rPr>
              <a:t> app on phone and then enable </a:t>
            </a:r>
            <a:r>
              <a:rPr lang="en-US" sz="4300" dirty="0" err="1">
                <a:solidFill>
                  <a:schemeClr val="tx1"/>
                </a:solidFill>
              </a:rPr>
              <a:t>Sugarmate</a:t>
            </a:r>
            <a:r>
              <a:rPr lang="en-US" sz="4300" dirty="0">
                <a:solidFill>
                  <a:schemeClr val="tx1"/>
                </a:solidFill>
              </a:rPr>
              <a:t> Skill on Alexa to ask what BG is</a:t>
            </a:r>
          </a:p>
          <a:p>
            <a:pPr>
              <a:buFont typeface="Courier New" panose="02070309020205020404" pitchFamily="49" charset="0"/>
              <a:buChar char="o"/>
            </a:pPr>
            <a:r>
              <a:rPr lang="en-US" sz="4300" dirty="0">
                <a:solidFill>
                  <a:schemeClr val="tx1"/>
                </a:solidFill>
              </a:rPr>
              <a:t>Integrated with Tandem x2 pumps and Omnipod 5</a:t>
            </a:r>
          </a:p>
          <a:p>
            <a:endParaRPr lang="en-US" dirty="0"/>
          </a:p>
        </p:txBody>
      </p:sp>
      <p:pic>
        <p:nvPicPr>
          <p:cNvPr id="3076" name="Picture 4" descr="Dexcom G6: A Few Weeks In | Six Until Me – diabetes blog">
            <a:extLst>
              <a:ext uri="{FF2B5EF4-FFF2-40B4-BE49-F238E27FC236}">
                <a16:creationId xmlns:a16="http://schemas.microsoft.com/office/drawing/2014/main" id="{56E0EBF0-D2A7-4B88-9F0C-36D09C20AE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600200"/>
            <a:ext cx="3961816" cy="4392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6703858"/>
      </p:ext>
    </p:extLst>
  </p:cSld>
  <p:clrMapOvr>
    <a:masterClrMapping/>
  </p:clrMapOvr>
  <p:transition>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g126b0956b3d_2_231"/>
          <p:cNvSpPr txBox="1">
            <a:spLocks noGrp="1"/>
          </p:cNvSpPr>
          <p:nvPr>
            <p:ph type="title"/>
          </p:nvPr>
        </p:nvSpPr>
        <p:spPr>
          <a:xfrm>
            <a:off x="1257300" y="163467"/>
            <a:ext cx="7886700" cy="994172"/>
          </a:xfrm>
          <a:prstGeom prst="rect">
            <a:avLst/>
          </a:prstGeom>
          <a:noFill/>
          <a:ln>
            <a:noFill/>
          </a:ln>
        </p:spPr>
        <p:txBody>
          <a:bodyPr spcFirstLastPara="1" vert="horz" wrap="square" lIns="68569" tIns="34275" rIns="68569" bIns="34275" numCol="1" anchor="ctr" anchorCtr="0" compatLnSpc="1">
            <a:prstTxWarp prst="textNoShape">
              <a:avLst/>
            </a:prstTxWarp>
            <a:normAutofit/>
          </a:bodyPr>
          <a:lstStyle/>
          <a:p>
            <a:pPr algn="ctr">
              <a:lnSpc>
                <a:spcPct val="90000"/>
              </a:lnSpc>
              <a:spcBef>
                <a:spcPts val="0"/>
              </a:spcBef>
              <a:spcAft>
                <a:spcPts val="0"/>
              </a:spcAft>
              <a:buClr>
                <a:schemeClr val="dk1"/>
              </a:buClr>
              <a:buSzPts val="4400"/>
            </a:pPr>
            <a:r>
              <a:rPr lang="en-US" dirty="0" err="1"/>
              <a:t>NovoPen</a:t>
            </a:r>
            <a:r>
              <a:rPr lang="en-US" dirty="0"/>
              <a:t> 6 &amp; </a:t>
            </a:r>
            <a:r>
              <a:rPr lang="en-US" dirty="0" err="1"/>
              <a:t>NovoPen</a:t>
            </a:r>
            <a:r>
              <a:rPr lang="en-US" dirty="0"/>
              <a:t> Echo Plus</a:t>
            </a:r>
            <a:endParaRPr dirty="0"/>
          </a:p>
        </p:txBody>
      </p:sp>
      <p:sp>
        <p:nvSpPr>
          <p:cNvPr id="340" name="Google Shape;340;g126b0956b3d_2_231"/>
          <p:cNvSpPr txBox="1">
            <a:spLocks noGrp="1"/>
          </p:cNvSpPr>
          <p:nvPr>
            <p:ph type="body" idx="1"/>
          </p:nvPr>
        </p:nvSpPr>
        <p:spPr>
          <a:xfrm>
            <a:off x="1600200" y="1157639"/>
            <a:ext cx="7391400" cy="3263504"/>
          </a:xfrm>
          <a:prstGeom prst="rect">
            <a:avLst/>
          </a:prstGeom>
          <a:noFill/>
          <a:ln>
            <a:noFill/>
          </a:ln>
        </p:spPr>
        <p:txBody>
          <a:bodyPr spcFirstLastPara="1" vert="horz" wrap="square" lIns="68569" tIns="34275" rIns="68569" bIns="34275" numCol="1" anchor="t" anchorCtr="0" compatLnSpc="1">
            <a:prstTxWarp prst="textNoShape">
              <a:avLst/>
            </a:prstTxWarp>
            <a:normAutofit/>
          </a:bodyPr>
          <a:lstStyle/>
          <a:p>
            <a:pPr>
              <a:lnSpc>
                <a:spcPct val="90000"/>
              </a:lnSpc>
              <a:spcBef>
                <a:spcPts val="0"/>
              </a:spcBef>
              <a:spcAft>
                <a:spcPts val="0"/>
              </a:spcAft>
              <a:buSzPts val="2800"/>
              <a:buFont typeface="Courier New" panose="02070309020205020404" pitchFamily="49" charset="0"/>
              <a:buChar char="o"/>
            </a:pPr>
            <a:r>
              <a:rPr lang="en-US" sz="2200" dirty="0"/>
              <a:t>Cartridge pen (Novo products only)</a:t>
            </a:r>
            <a:endParaRPr sz="2200" dirty="0"/>
          </a:p>
          <a:p>
            <a:pPr>
              <a:lnSpc>
                <a:spcPct val="90000"/>
              </a:lnSpc>
              <a:spcBef>
                <a:spcPts val="750"/>
              </a:spcBef>
              <a:spcAft>
                <a:spcPts val="0"/>
              </a:spcAft>
              <a:buSzPts val="2800"/>
              <a:buFont typeface="Courier New" panose="02070309020205020404" pitchFamily="49" charset="0"/>
              <a:buChar char="o"/>
            </a:pPr>
            <a:r>
              <a:rPr lang="en-US" sz="2200" dirty="0"/>
              <a:t>Records when you injected and how many units (on back of dial)</a:t>
            </a:r>
            <a:endParaRPr sz="2200" dirty="0"/>
          </a:p>
          <a:p>
            <a:pPr>
              <a:lnSpc>
                <a:spcPct val="90000"/>
              </a:lnSpc>
              <a:spcBef>
                <a:spcPts val="750"/>
              </a:spcBef>
              <a:spcAft>
                <a:spcPts val="0"/>
              </a:spcAft>
              <a:buSzPts val="2800"/>
              <a:buFont typeface="Courier New" panose="02070309020205020404" pitchFamily="49" charset="0"/>
              <a:buChar char="o"/>
            </a:pPr>
            <a:r>
              <a:rPr lang="en-US" sz="2200" dirty="0"/>
              <a:t>Partner apps: </a:t>
            </a:r>
            <a:r>
              <a:rPr lang="en-US" sz="2200" dirty="0" err="1"/>
              <a:t>LibreLink</a:t>
            </a:r>
            <a:r>
              <a:rPr lang="en-US" sz="2200" dirty="0"/>
              <a:t>, </a:t>
            </a:r>
            <a:r>
              <a:rPr lang="en-US" sz="2200" dirty="0" err="1"/>
              <a:t>MySugr</a:t>
            </a:r>
            <a:r>
              <a:rPr lang="en-US" sz="2200" dirty="0"/>
              <a:t>, </a:t>
            </a:r>
            <a:r>
              <a:rPr lang="en-US" sz="2200" dirty="0" err="1"/>
              <a:t>Glooko</a:t>
            </a:r>
            <a:r>
              <a:rPr lang="en-US" sz="2200" dirty="0"/>
              <a:t> (Dexcom via </a:t>
            </a:r>
            <a:r>
              <a:rPr lang="en-US" sz="2200" dirty="0" err="1"/>
              <a:t>Glooko</a:t>
            </a:r>
            <a:r>
              <a:rPr lang="en-US" sz="2200" dirty="0"/>
              <a:t>)</a:t>
            </a:r>
          </a:p>
          <a:p>
            <a:pPr marL="914400" lvl="1" indent="-342900">
              <a:spcBef>
                <a:spcPts val="750"/>
              </a:spcBef>
              <a:spcAft>
                <a:spcPts val="0"/>
              </a:spcAft>
              <a:buSzPts val="2800"/>
              <a:buFont typeface="Courier New" panose="02070309020205020404" pitchFamily="49" charset="0"/>
              <a:buChar char="o"/>
            </a:pPr>
            <a:r>
              <a:rPr lang="en-US" dirty="0"/>
              <a:t>In some cases can swipe/scan the pen against the phone to transmit the data to the app</a:t>
            </a:r>
            <a:endParaRPr dirty="0"/>
          </a:p>
        </p:txBody>
      </p:sp>
      <p:pic>
        <p:nvPicPr>
          <p:cNvPr id="341" name="Google Shape;341;g126b0956b3d_2_231"/>
          <p:cNvPicPr preferRelativeResize="0"/>
          <p:nvPr/>
        </p:nvPicPr>
        <p:blipFill rotWithShape="1">
          <a:blip r:embed="rId3">
            <a:alphaModFix/>
          </a:blip>
          <a:srcRect/>
          <a:stretch/>
        </p:blipFill>
        <p:spPr>
          <a:xfrm>
            <a:off x="4722695" y="5460206"/>
            <a:ext cx="4411577" cy="1397794"/>
          </a:xfrm>
          <a:prstGeom prst="rect">
            <a:avLst/>
          </a:prstGeom>
          <a:noFill/>
          <a:ln>
            <a:noFill/>
          </a:ln>
        </p:spPr>
      </p:pic>
      <p:pic>
        <p:nvPicPr>
          <p:cNvPr id="3" name="Picture 2">
            <a:extLst>
              <a:ext uri="{FF2B5EF4-FFF2-40B4-BE49-F238E27FC236}">
                <a16:creationId xmlns:a16="http://schemas.microsoft.com/office/drawing/2014/main" id="{B5250D1D-BA6D-3EE0-F325-8CB1E835E2B6}"/>
              </a:ext>
            </a:extLst>
          </p:cNvPr>
          <p:cNvPicPr>
            <a:picLocks noChangeAspect="1"/>
          </p:cNvPicPr>
          <p:nvPr/>
        </p:nvPicPr>
        <p:blipFill>
          <a:blip r:embed="rId4"/>
          <a:stretch>
            <a:fillRect/>
          </a:stretch>
        </p:blipFill>
        <p:spPr>
          <a:xfrm>
            <a:off x="4876800" y="3878348"/>
            <a:ext cx="3686495" cy="1497460"/>
          </a:xfrm>
          <a:prstGeom prst="rect">
            <a:avLst/>
          </a:prstGeom>
        </p:spPr>
      </p:pic>
      <p:pic>
        <p:nvPicPr>
          <p:cNvPr id="1026" name="Picture 2">
            <a:extLst>
              <a:ext uri="{FF2B5EF4-FFF2-40B4-BE49-F238E27FC236}">
                <a16:creationId xmlns:a16="http://schemas.microsoft.com/office/drawing/2014/main" id="{2A810F20-48F6-E338-2CE9-C695DDCFF5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4302439"/>
            <a:ext cx="4116506" cy="231553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thruBlk="1"/>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etter Living Now - Health Care Products, Programs and Services">
            <a:extLst>
              <a:ext uri="{FF2B5EF4-FFF2-40B4-BE49-F238E27FC236}">
                <a16:creationId xmlns:a16="http://schemas.microsoft.com/office/drawing/2014/main" id="{E5D4624E-71D3-42BA-B5A7-F2E784D72C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689" y="3930381"/>
            <a:ext cx="2851421" cy="285142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Dexcom G6 Review - Type Lovely">
            <a:extLst>
              <a:ext uri="{FF2B5EF4-FFF2-40B4-BE49-F238E27FC236}">
                <a16:creationId xmlns:a16="http://schemas.microsoft.com/office/drawing/2014/main" id="{8779D666-DCC5-421A-9E42-18EA549AF7D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76200"/>
            <a:ext cx="3962400" cy="39624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Dexcom tech went down, keeping diabetes patients from getting readings">
            <a:extLst>
              <a:ext uri="{FF2B5EF4-FFF2-40B4-BE49-F238E27FC236}">
                <a16:creationId xmlns:a16="http://schemas.microsoft.com/office/drawing/2014/main" id="{BBC09F75-37C8-4AA5-A52A-2C035EF56A4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79559" y="76199"/>
            <a:ext cx="5069191" cy="285142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Dexcom G6 Pro CGM Offers Both Blinded And Unblinded Mode | Wearable  Technologies">
            <a:extLst>
              <a:ext uri="{FF2B5EF4-FFF2-40B4-BE49-F238E27FC236}">
                <a16:creationId xmlns:a16="http://schemas.microsoft.com/office/drawing/2014/main" id="{0D531F7F-8103-45D3-91E6-91F6F5F9F8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79559" y="3352800"/>
            <a:ext cx="4756831" cy="32524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5624315"/>
      </p:ext>
    </p:extLst>
  </p:cSld>
  <p:clrMapOvr>
    <a:masterClrMapping/>
  </p:clrMapOvr>
  <p:transition>
    <p:fade thruBlk="1"/>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22"/>
          <p:cNvSpPr txBox="1">
            <a:spLocks noGrp="1"/>
          </p:cNvSpPr>
          <p:nvPr>
            <p:ph type="title"/>
          </p:nvPr>
        </p:nvSpPr>
        <p:spPr>
          <a:xfrm>
            <a:off x="3678942" y="153435"/>
            <a:ext cx="4629150" cy="445592"/>
          </a:xfrm>
          <a:prstGeom prst="rect">
            <a:avLst/>
          </a:prstGeom>
          <a:noFill/>
          <a:ln>
            <a:noFill/>
          </a:ln>
        </p:spPr>
        <p:txBody>
          <a:bodyPr spcFirstLastPara="1" vert="horz" wrap="square" lIns="51427" tIns="25706" rIns="51427" bIns="25706" numCol="1" rtlCol="0" anchor="ctr" anchorCtr="0" compatLnSpc="1">
            <a:prstTxWarp prst="textNoShape">
              <a:avLst/>
            </a:prstTxWarp>
            <a:noAutofit/>
          </a:bodyPr>
          <a:lstStyle/>
          <a:p>
            <a:pPr algn="ctr">
              <a:spcBef>
                <a:spcPts val="0"/>
              </a:spcBef>
              <a:buClr>
                <a:srgbClr val="FF0000"/>
              </a:buClr>
              <a:buSzPts val="4100"/>
            </a:pPr>
            <a:r>
              <a:rPr lang="en-US" sz="3000" dirty="0"/>
              <a:t>Dexcom G7</a:t>
            </a:r>
            <a:endParaRPr sz="3000" dirty="0"/>
          </a:p>
        </p:txBody>
      </p:sp>
      <p:pic>
        <p:nvPicPr>
          <p:cNvPr id="3" name="Picture 2">
            <a:extLst>
              <a:ext uri="{FF2B5EF4-FFF2-40B4-BE49-F238E27FC236}">
                <a16:creationId xmlns:a16="http://schemas.microsoft.com/office/drawing/2014/main" id="{B88D5F85-B947-4935-A74C-99F4BAE54EC3}"/>
              </a:ext>
            </a:extLst>
          </p:cNvPr>
          <p:cNvPicPr>
            <a:picLocks noChangeAspect="1"/>
          </p:cNvPicPr>
          <p:nvPr/>
        </p:nvPicPr>
        <p:blipFill>
          <a:blip r:embed="rId3"/>
          <a:stretch>
            <a:fillRect/>
          </a:stretch>
        </p:blipFill>
        <p:spPr>
          <a:xfrm>
            <a:off x="4148092" y="4277773"/>
            <a:ext cx="4864983" cy="1449875"/>
          </a:xfrm>
          <a:prstGeom prst="rect">
            <a:avLst/>
          </a:prstGeom>
        </p:spPr>
      </p:pic>
      <p:pic>
        <p:nvPicPr>
          <p:cNvPr id="7" name="Picture 2" descr="Dexcom CEO Kevin Sayer says G7 will be &amp;#39;wonderful&amp;#39; - Drug Delivery Business">
            <a:extLst>
              <a:ext uri="{FF2B5EF4-FFF2-40B4-BE49-F238E27FC236}">
                <a16:creationId xmlns:a16="http://schemas.microsoft.com/office/drawing/2014/main" id="{870A6CFC-2ADA-41F5-8E71-D55DB3AA36A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4825" y="2040573"/>
            <a:ext cx="2828614" cy="183676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8E6607B-73CA-4008-AAE5-E550AADD9053}"/>
              </a:ext>
            </a:extLst>
          </p:cNvPr>
          <p:cNvPicPr>
            <a:picLocks noChangeAspect="1"/>
          </p:cNvPicPr>
          <p:nvPr/>
        </p:nvPicPr>
        <p:blipFill>
          <a:blip r:embed="rId5"/>
          <a:stretch>
            <a:fillRect/>
          </a:stretch>
        </p:blipFill>
        <p:spPr>
          <a:xfrm>
            <a:off x="102350" y="153435"/>
            <a:ext cx="3193564" cy="1673589"/>
          </a:xfrm>
          <a:prstGeom prst="rect">
            <a:avLst/>
          </a:prstGeom>
        </p:spPr>
      </p:pic>
      <p:sp>
        <p:nvSpPr>
          <p:cNvPr id="9" name="Google Shape;226;p22">
            <a:extLst>
              <a:ext uri="{FF2B5EF4-FFF2-40B4-BE49-F238E27FC236}">
                <a16:creationId xmlns:a16="http://schemas.microsoft.com/office/drawing/2014/main" id="{9BFC9980-E4CE-C18D-D990-D282415FA404}"/>
              </a:ext>
            </a:extLst>
          </p:cNvPr>
          <p:cNvSpPr txBox="1">
            <a:spLocks/>
          </p:cNvSpPr>
          <p:nvPr/>
        </p:nvSpPr>
        <p:spPr>
          <a:xfrm>
            <a:off x="3295914" y="685800"/>
            <a:ext cx="5395206" cy="3505200"/>
          </a:xfrm>
          <a:prstGeom prst="rect">
            <a:avLst/>
          </a:prstGeom>
          <a:noFill/>
          <a:ln>
            <a:noFill/>
          </a:ln>
        </p:spPr>
        <p:txBody>
          <a:bodyPr spcFirstLastPara="1" vert="horz" wrap="square" lIns="51427" tIns="25706" rIns="51427" bIns="25706" rtlCol="0" anchor="t" anchorCtr="0">
            <a:norm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a:lnSpc>
                <a:spcPct val="107000"/>
              </a:lnSpc>
              <a:spcBef>
                <a:spcPts val="0"/>
              </a:spcBef>
              <a:buClrTx/>
              <a:buFont typeface="Courier New" panose="02070309020205020404" pitchFamily="49" charset="0"/>
              <a:buChar char="o"/>
            </a:pPr>
            <a:r>
              <a:rPr lang="en-US" sz="1350" dirty="0">
                <a:solidFill>
                  <a:schemeClr val="tx1"/>
                </a:solidFill>
                <a:ea typeface="Calibri" panose="020F0502020204030204" pitchFamily="34" charset="0"/>
                <a:cs typeface="Times New Roman" panose="02020603050405020304" pitchFamily="18" charset="0"/>
              </a:rPr>
              <a:t>Launched 2/17/23!</a:t>
            </a:r>
          </a:p>
          <a:p>
            <a:pPr>
              <a:lnSpc>
                <a:spcPct val="107000"/>
              </a:lnSpc>
              <a:spcBef>
                <a:spcPts val="0"/>
              </a:spcBef>
              <a:buClrTx/>
              <a:buFont typeface="Courier New" panose="02070309020205020404" pitchFamily="49" charset="0"/>
              <a:buChar char="o"/>
            </a:pPr>
            <a:r>
              <a:rPr lang="en-US" sz="1350" dirty="0">
                <a:solidFill>
                  <a:schemeClr val="tx1"/>
                </a:solidFill>
                <a:ea typeface="Calibri" panose="020F0502020204030204" pitchFamily="34" charset="0"/>
                <a:cs typeface="Times New Roman" panose="02020603050405020304" pitchFamily="18" charset="0"/>
              </a:rPr>
              <a:t>2 years and older; approved for pregnancy</a:t>
            </a:r>
          </a:p>
          <a:p>
            <a:pPr>
              <a:lnSpc>
                <a:spcPct val="107000"/>
              </a:lnSpc>
              <a:spcBef>
                <a:spcPts val="0"/>
              </a:spcBef>
              <a:buClrTx/>
              <a:buFont typeface="Courier New" panose="02070309020205020404" pitchFamily="49" charset="0"/>
              <a:buChar char="o"/>
            </a:pPr>
            <a:r>
              <a:rPr lang="en-US" sz="1350" b="1" dirty="0">
                <a:solidFill>
                  <a:schemeClr val="tx1"/>
                </a:solidFill>
                <a:ea typeface="Calibri" panose="020F0502020204030204" pitchFamily="34" charset="0"/>
                <a:cs typeface="Times New Roman" panose="02020603050405020304" pitchFamily="18" charset="0"/>
              </a:rPr>
              <a:t>MARD 8.1% adults, 8.2% pediatrics </a:t>
            </a:r>
            <a:r>
              <a:rPr lang="en-US" sz="1350" dirty="0">
                <a:solidFill>
                  <a:schemeClr val="tx1"/>
                </a:solidFill>
                <a:ea typeface="Calibri" panose="020F0502020204030204" pitchFamily="34" charset="0"/>
                <a:cs typeface="Times New Roman" panose="02020603050405020304" pitchFamily="18" charset="0"/>
              </a:rPr>
              <a:t>(vs 9% G6)</a:t>
            </a:r>
          </a:p>
          <a:p>
            <a:pPr>
              <a:lnSpc>
                <a:spcPct val="107000"/>
              </a:lnSpc>
              <a:spcBef>
                <a:spcPts val="0"/>
              </a:spcBef>
              <a:buClrTx/>
              <a:buFont typeface="Courier New" panose="02070309020205020404" pitchFamily="49" charset="0"/>
              <a:buChar char="o"/>
            </a:pPr>
            <a:r>
              <a:rPr lang="en-US" sz="1350" dirty="0">
                <a:solidFill>
                  <a:schemeClr val="tx1"/>
                </a:solidFill>
                <a:ea typeface="Calibri" panose="020F0502020204030204" pitchFamily="34" charset="0"/>
                <a:cs typeface="Times New Roman" panose="02020603050405020304" pitchFamily="18" charset="0"/>
              </a:rPr>
              <a:t>Extended wear: 14-15 days? (future)</a:t>
            </a:r>
          </a:p>
          <a:p>
            <a:pPr>
              <a:lnSpc>
                <a:spcPct val="107000"/>
              </a:lnSpc>
              <a:spcBef>
                <a:spcPts val="0"/>
              </a:spcBef>
              <a:buClrTx/>
              <a:buFont typeface="Courier New" panose="02070309020205020404" pitchFamily="49" charset="0"/>
              <a:buChar char="o"/>
            </a:pPr>
            <a:r>
              <a:rPr lang="en-US" sz="1350" dirty="0">
                <a:solidFill>
                  <a:schemeClr val="tx1"/>
                </a:solidFill>
              </a:rPr>
              <a:t>12-hour grace period to replace finished sensors</a:t>
            </a:r>
            <a:endParaRPr lang="en-US" sz="1350" dirty="0">
              <a:solidFill>
                <a:schemeClr val="tx1"/>
              </a:solidFill>
              <a:ea typeface="Calibri" panose="020F0502020204030204" pitchFamily="34" charset="0"/>
              <a:cs typeface="Times New Roman" panose="02020603050405020304" pitchFamily="18" charset="0"/>
            </a:endParaRPr>
          </a:p>
          <a:p>
            <a:pPr>
              <a:lnSpc>
                <a:spcPct val="107000"/>
              </a:lnSpc>
              <a:spcBef>
                <a:spcPts val="0"/>
              </a:spcBef>
              <a:buClrTx/>
              <a:buFont typeface="Courier New" panose="02070309020205020404" pitchFamily="49" charset="0"/>
              <a:buChar char="o"/>
            </a:pPr>
            <a:r>
              <a:rPr lang="en-US" sz="1350" dirty="0">
                <a:solidFill>
                  <a:schemeClr val="tx1"/>
                </a:solidFill>
                <a:ea typeface="Calibri" panose="020F0502020204030204" pitchFamily="34" charset="0"/>
                <a:cs typeface="Times New Roman" panose="02020603050405020304" pitchFamily="18" charset="0"/>
              </a:rPr>
              <a:t>Sensor/transmitter 1 piece—dispose whole unit after wear (60% smaller!)</a:t>
            </a:r>
          </a:p>
          <a:p>
            <a:pPr>
              <a:lnSpc>
                <a:spcPct val="107000"/>
              </a:lnSpc>
              <a:spcBef>
                <a:spcPts val="0"/>
              </a:spcBef>
              <a:buClrTx/>
              <a:buFont typeface="Courier New" panose="02070309020205020404" pitchFamily="49" charset="0"/>
              <a:buChar char="o"/>
            </a:pPr>
            <a:r>
              <a:rPr lang="en-US" sz="1350" b="1" dirty="0">
                <a:solidFill>
                  <a:schemeClr val="tx1"/>
                </a:solidFill>
                <a:ea typeface="Calibri" panose="020F0502020204030204" pitchFamily="34" charset="0"/>
                <a:cs typeface="Times New Roman" panose="02020603050405020304" pitchFamily="18" charset="0"/>
              </a:rPr>
              <a:t>Faster sensor warm up time—30 mins vs 2 hours</a:t>
            </a:r>
          </a:p>
          <a:p>
            <a:pPr>
              <a:lnSpc>
                <a:spcPct val="107000"/>
              </a:lnSpc>
              <a:spcBef>
                <a:spcPts val="0"/>
              </a:spcBef>
              <a:buClrTx/>
              <a:buFont typeface="Courier New" panose="02070309020205020404" pitchFamily="49" charset="0"/>
              <a:buChar char="o"/>
            </a:pPr>
            <a:r>
              <a:rPr lang="en-US" sz="1350" b="1" dirty="0">
                <a:solidFill>
                  <a:schemeClr val="tx1"/>
                </a:solidFill>
                <a:ea typeface="Calibri" panose="020F0502020204030204" pitchFamily="34" charset="0"/>
                <a:cs typeface="Times New Roman" panose="02020603050405020304" pitchFamily="18" charset="0"/>
              </a:rPr>
              <a:t>No calibrations</a:t>
            </a:r>
          </a:p>
          <a:p>
            <a:pPr>
              <a:lnSpc>
                <a:spcPct val="107000"/>
              </a:lnSpc>
              <a:spcBef>
                <a:spcPts val="0"/>
              </a:spcBef>
              <a:buClrTx/>
              <a:buFont typeface="Courier New" panose="02070309020205020404" pitchFamily="49" charset="0"/>
              <a:buChar char="o"/>
            </a:pPr>
            <a:r>
              <a:rPr lang="en-US" sz="1350" b="1" dirty="0">
                <a:solidFill>
                  <a:schemeClr val="tx1"/>
                </a:solidFill>
                <a:ea typeface="Calibri" panose="020F0502020204030204" pitchFamily="34" charset="0"/>
                <a:cs typeface="Times New Roman" panose="02020603050405020304" pitchFamily="18" charset="0"/>
              </a:rPr>
              <a:t>Replace fingersticks/Make dosing decisions</a:t>
            </a:r>
          </a:p>
          <a:p>
            <a:pPr>
              <a:lnSpc>
                <a:spcPct val="107000"/>
              </a:lnSpc>
              <a:spcBef>
                <a:spcPts val="0"/>
              </a:spcBef>
              <a:buClrTx/>
              <a:buFont typeface="Courier New" panose="02070309020205020404" pitchFamily="49" charset="0"/>
              <a:buChar char="o"/>
            </a:pPr>
            <a:r>
              <a:rPr lang="en-US" sz="1350" dirty="0">
                <a:solidFill>
                  <a:schemeClr val="tx1"/>
                </a:solidFill>
                <a:ea typeface="Calibri" panose="020F0502020204030204" pitchFamily="34" charset="0"/>
                <a:cs typeface="Times New Roman" panose="02020603050405020304" pitchFamily="18" charset="0"/>
              </a:rPr>
              <a:t>Approval for wear of back of arm (better accuracy)</a:t>
            </a:r>
          </a:p>
          <a:p>
            <a:pPr>
              <a:lnSpc>
                <a:spcPct val="107000"/>
              </a:lnSpc>
              <a:spcBef>
                <a:spcPts val="0"/>
              </a:spcBef>
              <a:buClrTx/>
              <a:buFont typeface="Courier New" panose="02070309020205020404" pitchFamily="49" charset="0"/>
              <a:buChar char="o"/>
            </a:pPr>
            <a:r>
              <a:rPr lang="en-US" sz="1350" dirty="0">
                <a:solidFill>
                  <a:schemeClr val="tx1"/>
                </a:solidFill>
                <a:ea typeface="Calibri" panose="020F0502020204030204" pitchFamily="34" charset="0"/>
                <a:cs typeface="Times New Roman" panose="02020603050405020304" pitchFamily="18" charset="0"/>
              </a:rPr>
              <a:t>90 degree insertion—less trauma/better accuracy</a:t>
            </a:r>
          </a:p>
          <a:p>
            <a:pPr>
              <a:lnSpc>
                <a:spcPct val="107000"/>
              </a:lnSpc>
              <a:spcBef>
                <a:spcPts val="0"/>
              </a:spcBef>
              <a:buClrTx/>
              <a:buFont typeface="Courier New" panose="02070309020205020404" pitchFamily="49" charset="0"/>
              <a:buChar char="o"/>
            </a:pPr>
            <a:r>
              <a:rPr lang="en-US" sz="1350" dirty="0">
                <a:solidFill>
                  <a:schemeClr val="tx1"/>
                </a:solidFill>
                <a:ea typeface="Calibri" panose="020F0502020204030204" pitchFamily="34" charset="0"/>
                <a:cs typeface="Times New Roman" panose="02020603050405020304" pitchFamily="18" charset="0"/>
              </a:rPr>
              <a:t>More alert options</a:t>
            </a:r>
          </a:p>
          <a:p>
            <a:pPr>
              <a:lnSpc>
                <a:spcPct val="107000"/>
              </a:lnSpc>
              <a:spcBef>
                <a:spcPts val="0"/>
              </a:spcBef>
              <a:buClrTx/>
              <a:buFont typeface="Courier New" panose="02070309020205020404" pitchFamily="49" charset="0"/>
              <a:buChar char="o"/>
            </a:pPr>
            <a:r>
              <a:rPr lang="en-US" sz="1350" dirty="0">
                <a:solidFill>
                  <a:schemeClr val="tx1"/>
                </a:solidFill>
                <a:ea typeface="Calibri" panose="020F0502020204030204" pitchFamily="34" charset="0"/>
                <a:cs typeface="Times New Roman" panose="02020603050405020304" pitchFamily="18" charset="0"/>
              </a:rPr>
              <a:t>Smartphone app or receiver</a:t>
            </a:r>
          </a:p>
          <a:p>
            <a:pPr>
              <a:lnSpc>
                <a:spcPct val="107000"/>
              </a:lnSpc>
              <a:spcBef>
                <a:spcPts val="0"/>
              </a:spcBef>
              <a:buClrTx/>
              <a:buFont typeface="Courier New" panose="02070309020205020404" pitchFamily="49" charset="0"/>
              <a:buChar char="o"/>
            </a:pPr>
            <a:r>
              <a:rPr lang="en-US" sz="1350" dirty="0">
                <a:solidFill>
                  <a:schemeClr val="tx1"/>
                </a:solidFill>
                <a:ea typeface="Calibri" panose="020F0502020204030204" pitchFamily="34" charset="0"/>
                <a:cs typeface="Times New Roman" panose="02020603050405020304" pitchFamily="18" charset="0"/>
              </a:rPr>
              <a:t>Will integrate with Tandem (Summer) and OP5 (Fall)</a:t>
            </a:r>
          </a:p>
        </p:txBody>
      </p:sp>
      <p:pic>
        <p:nvPicPr>
          <p:cNvPr id="17410" name="Picture 2">
            <a:extLst>
              <a:ext uri="{FF2B5EF4-FFF2-40B4-BE49-F238E27FC236}">
                <a16:creationId xmlns:a16="http://schemas.microsoft.com/office/drawing/2014/main" id="{2B14A8AF-63E2-FF05-605A-72E9C11580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400" y="4404549"/>
            <a:ext cx="4394908" cy="225239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thruBlk="1"/>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9071B-765E-41A7-D10C-042611B6DAE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43400" y="56435"/>
            <a:ext cx="4736107" cy="2728939"/>
          </a:xfrm>
          <a:prstGeom prst="rect">
            <a:avLst/>
          </a:prstGeom>
        </p:spPr>
      </p:pic>
      <p:pic>
        <p:nvPicPr>
          <p:cNvPr id="1026" name="Picture 2" descr="First look: New Dexcom G7 glucose monitor | AppleInsider">
            <a:extLst>
              <a:ext uri="{FF2B5EF4-FFF2-40B4-BE49-F238E27FC236}">
                <a16:creationId xmlns:a16="http://schemas.microsoft.com/office/drawing/2014/main" id="{D6D29B53-ADDB-484E-44EC-0ACB26C057B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701" y="159226"/>
            <a:ext cx="4668709" cy="262614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y 48 hours wearing a Dexcom G7 CGM - Love My Libre">
            <a:extLst>
              <a:ext uri="{FF2B5EF4-FFF2-40B4-BE49-F238E27FC236}">
                <a16:creationId xmlns:a16="http://schemas.microsoft.com/office/drawing/2014/main" id="{20A9A8A4-74AD-409B-59AB-56D974B52BB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3600" y="2339931"/>
            <a:ext cx="3135907" cy="313590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What's New in Dexcom's G7 Continuous Glucose Monitor">
            <a:extLst>
              <a:ext uri="{FF2B5EF4-FFF2-40B4-BE49-F238E27FC236}">
                <a16:creationId xmlns:a16="http://schemas.microsoft.com/office/drawing/2014/main" id="{DE86589E-7429-7654-F1BE-1C86E44C413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176" y="3005644"/>
            <a:ext cx="5191983" cy="346239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6" descr="US FDA approves Dexcom G7 CGM for all types of diabetes">
            <a:extLst>
              <a:ext uri="{FF2B5EF4-FFF2-40B4-BE49-F238E27FC236}">
                <a16:creationId xmlns:a16="http://schemas.microsoft.com/office/drawing/2014/main" id="{5DB30E47-9335-B342-89F2-4AF9820126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7660" y="4495800"/>
            <a:ext cx="4381500" cy="23057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3127763"/>
      </p:ext>
    </p:extLst>
  </p:cSld>
  <p:clrMapOvr>
    <a:masterClrMapping/>
  </p:clrMapOvr>
  <p:transition>
    <p:fade thruBlk="1"/>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844578" y="150336"/>
            <a:ext cx="5725307" cy="533962"/>
          </a:xfrm>
        </p:spPr>
        <p:txBody>
          <a:bodyPr>
            <a:normAutofit fontScale="90000"/>
          </a:bodyPr>
          <a:lstStyle/>
          <a:p>
            <a:pPr algn="ctr"/>
            <a:r>
              <a:rPr lang="en-US" dirty="0" err="1"/>
              <a:t>Libre</a:t>
            </a:r>
            <a:r>
              <a:rPr lang="en-US" dirty="0"/>
              <a:t> 2</a:t>
            </a:r>
          </a:p>
        </p:txBody>
      </p:sp>
      <p:sp>
        <p:nvSpPr>
          <p:cNvPr id="2" name="Content Placeholder 1"/>
          <p:cNvSpPr>
            <a:spLocks noGrp="1"/>
          </p:cNvSpPr>
          <p:nvPr>
            <p:ph idx="1"/>
          </p:nvPr>
        </p:nvSpPr>
        <p:spPr>
          <a:xfrm>
            <a:off x="3600450" y="684298"/>
            <a:ext cx="5052732" cy="5945101"/>
          </a:xfrm>
        </p:spPr>
        <p:txBody>
          <a:bodyPr>
            <a:normAutofit fontScale="92500" lnSpcReduction="10000"/>
          </a:bodyPr>
          <a:lstStyle/>
          <a:p>
            <a:pPr>
              <a:buFont typeface="Courier New" panose="02070309020205020404" pitchFamily="49" charset="0"/>
              <a:buChar char="o"/>
            </a:pPr>
            <a:r>
              <a:rPr lang="en-US" sz="1600" dirty="0"/>
              <a:t>Has high and low alarms, but </a:t>
            </a:r>
            <a:r>
              <a:rPr lang="en-US" sz="1600" b="1" dirty="0"/>
              <a:t>no automatic display/real time</a:t>
            </a:r>
          </a:p>
          <a:p>
            <a:pPr lvl="1">
              <a:buFont typeface="Courier New" panose="02070309020205020404" pitchFamily="49" charset="0"/>
              <a:buChar char="o"/>
            </a:pPr>
            <a:r>
              <a:rPr lang="en-US" sz="1600" b="1" dirty="0">
                <a:solidFill>
                  <a:schemeClr val="tx1"/>
                </a:solidFill>
              </a:rPr>
              <a:t>Still have to scan sensor to see BG</a:t>
            </a:r>
          </a:p>
          <a:p>
            <a:pPr>
              <a:buFont typeface="Courier New" panose="02070309020205020404" pitchFamily="49" charset="0"/>
              <a:buChar char="o"/>
            </a:pPr>
            <a:r>
              <a:rPr lang="en-US" sz="1600" dirty="0"/>
              <a:t>Receiver and phone app</a:t>
            </a:r>
          </a:p>
          <a:p>
            <a:pPr lvl="1">
              <a:buFont typeface="Courier New" panose="02070309020205020404" pitchFamily="49" charset="0"/>
              <a:buChar char="o"/>
            </a:pPr>
            <a:r>
              <a:rPr lang="en-US" sz="1600" dirty="0">
                <a:solidFill>
                  <a:schemeClr val="tx1"/>
                </a:solidFill>
              </a:rPr>
              <a:t>Receiver is Blue in color and says Libre 2</a:t>
            </a:r>
          </a:p>
          <a:p>
            <a:pPr>
              <a:buFont typeface="Courier New" panose="02070309020205020404" pitchFamily="49" charset="0"/>
              <a:buChar char="o"/>
            </a:pPr>
            <a:r>
              <a:rPr lang="en-US" sz="1600" dirty="0"/>
              <a:t>Downloads to </a:t>
            </a:r>
            <a:r>
              <a:rPr lang="en-US" sz="1600" dirty="0" err="1"/>
              <a:t>LibreView</a:t>
            </a:r>
            <a:r>
              <a:rPr lang="en-US" sz="1600" dirty="0"/>
              <a:t> account (automatic by app)</a:t>
            </a:r>
          </a:p>
          <a:p>
            <a:pPr>
              <a:buFont typeface="Courier New" panose="02070309020205020404" pitchFamily="49" charset="0"/>
              <a:buChar char="o"/>
            </a:pPr>
            <a:r>
              <a:rPr lang="en-US" sz="1600" dirty="0"/>
              <a:t>Approved ages 4 years and up</a:t>
            </a:r>
          </a:p>
          <a:p>
            <a:pPr>
              <a:buFont typeface="Courier New" panose="02070309020205020404" pitchFamily="49" charset="0"/>
              <a:buChar char="o"/>
            </a:pPr>
            <a:r>
              <a:rPr lang="en-US" sz="1600" dirty="0"/>
              <a:t>Improved accuracy vs original Libre</a:t>
            </a:r>
          </a:p>
          <a:p>
            <a:pPr>
              <a:buFont typeface="Courier New" panose="02070309020205020404" pitchFamily="49" charset="0"/>
              <a:buChar char="o"/>
            </a:pPr>
            <a:r>
              <a:rPr lang="en-US" sz="1600" dirty="0"/>
              <a:t>Same price as original Libre (much more affordable than Dexcom)</a:t>
            </a:r>
          </a:p>
          <a:p>
            <a:pPr>
              <a:buFont typeface="Courier New" panose="02070309020205020404" pitchFamily="49" charset="0"/>
              <a:buChar char="o"/>
            </a:pPr>
            <a:r>
              <a:rPr lang="en-US" sz="1600" dirty="0"/>
              <a:t>14 day wear, </a:t>
            </a:r>
            <a:r>
              <a:rPr lang="en-US" sz="1600" b="1" dirty="0"/>
              <a:t>back of arm only</a:t>
            </a:r>
          </a:p>
          <a:p>
            <a:pPr>
              <a:buFont typeface="Courier New" panose="02070309020205020404" pitchFamily="49" charset="0"/>
              <a:buChar char="o"/>
            </a:pPr>
            <a:r>
              <a:rPr lang="en-US" sz="1600" dirty="0"/>
              <a:t>Sensor and transmitter 1 piece—disposable</a:t>
            </a:r>
          </a:p>
          <a:p>
            <a:pPr>
              <a:buFont typeface="Courier New" panose="02070309020205020404" pitchFamily="49" charset="0"/>
              <a:buChar char="o"/>
            </a:pPr>
            <a:r>
              <a:rPr lang="en-US" sz="1600" b="1" dirty="0"/>
              <a:t>No calibrations, replaces fingersticks, can dose off of</a:t>
            </a:r>
          </a:p>
          <a:p>
            <a:pPr>
              <a:buFont typeface="Courier New" panose="02070309020205020404" pitchFamily="49" charset="0"/>
              <a:buChar char="o"/>
            </a:pPr>
            <a:r>
              <a:rPr lang="en-US" sz="1600" dirty="0"/>
              <a:t>&gt;500mg Vitamin C will give false high readings</a:t>
            </a:r>
          </a:p>
          <a:p>
            <a:pPr>
              <a:buFont typeface="Courier New" panose="02070309020205020404" pitchFamily="49" charset="0"/>
              <a:buChar char="o"/>
            </a:pPr>
            <a:r>
              <a:rPr lang="en-US" sz="1600" dirty="0"/>
              <a:t>March 2023 approval for pregnancy and integration with AID systems (aka pumps)</a:t>
            </a:r>
          </a:p>
          <a:p>
            <a:pPr>
              <a:buFont typeface="Courier New" panose="02070309020205020404" pitchFamily="49" charset="0"/>
              <a:buChar char="o"/>
            </a:pPr>
            <a:r>
              <a:rPr lang="en-US" sz="1600" dirty="0"/>
              <a:t>Sharing capability</a:t>
            </a:r>
          </a:p>
          <a:p>
            <a:pPr>
              <a:buFont typeface="Courier New" panose="02070309020205020404" pitchFamily="49" charset="0"/>
              <a:buChar char="o"/>
            </a:pPr>
            <a:r>
              <a:rPr lang="en-US" sz="1600" dirty="0"/>
              <a:t>Text to talk feature on app</a:t>
            </a:r>
          </a:p>
          <a:p>
            <a:pPr>
              <a:buFont typeface="Courier New" panose="02070309020205020404" pitchFamily="49" charset="0"/>
              <a:buChar char="o"/>
            </a:pPr>
            <a:r>
              <a:rPr lang="en-US" sz="1600" dirty="0"/>
              <a:t>‘Check Glucose’ symbol for rapidly changing BG</a:t>
            </a:r>
          </a:p>
          <a:p>
            <a:pPr>
              <a:buFont typeface="Wingdings" panose="05000000000000000000" pitchFamily="2" charset="2"/>
              <a:buChar char="q"/>
            </a:pPr>
            <a:endParaRPr lang="en-US" dirty="0">
              <a:solidFill>
                <a:schemeClr val="tx1"/>
              </a:solidFill>
            </a:endParaRPr>
          </a:p>
        </p:txBody>
      </p:sp>
      <p:pic>
        <p:nvPicPr>
          <p:cNvPr id="4" name="Picture 2">
            <a:extLst>
              <a:ext uri="{FF2B5EF4-FFF2-40B4-BE49-F238E27FC236}">
                <a16:creationId xmlns:a16="http://schemas.microsoft.com/office/drawing/2014/main" id="{439A2FEE-EAB6-4CB9-A381-288A049574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101787"/>
            <a:ext cx="3256952" cy="3508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descr="FreeStyle Libre 2 Products">
            <a:extLst>
              <a:ext uri="{FF2B5EF4-FFF2-40B4-BE49-F238E27FC236}">
                <a16:creationId xmlns:a16="http://schemas.microsoft.com/office/drawing/2014/main" id="{55FDFC7A-E3E4-A93C-ECA7-82D151D962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441" y="609600"/>
            <a:ext cx="3637955" cy="1982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8167181"/>
      </p:ext>
    </p:extLst>
  </p:cSld>
  <p:clrMapOvr>
    <a:masterClrMapping/>
  </p:clrMapOvr>
  <p:transition>
    <p:fade thruBlk="1"/>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an FreeStyle Libre CGM Sensor with Your iPhone! FreeStyle LibreLink and  LibreLinkUp Apps Available in US | diaTribe">
            <a:extLst>
              <a:ext uri="{FF2B5EF4-FFF2-40B4-BE49-F238E27FC236}">
                <a16:creationId xmlns:a16="http://schemas.microsoft.com/office/drawing/2014/main" id="{50480400-5C66-4557-808F-1113EA08DF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9346" y="122978"/>
            <a:ext cx="4969064" cy="2848821"/>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Abbott's New FreeStyle Libre 2 Continuous Glucometer with Level Alarms  Cleared in EU | Medgadget">
            <a:extLst>
              <a:ext uri="{FF2B5EF4-FFF2-40B4-BE49-F238E27FC236}">
                <a16:creationId xmlns:a16="http://schemas.microsoft.com/office/drawing/2014/main" id="{5CFB2CB1-EFC0-4468-A637-FEB644268FB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800" y="3127333"/>
            <a:ext cx="4120171" cy="287341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Abbott® Freestyle Libre 2 Sensor - Continuous Glucose Monitoring Device  (CGM) - Advanced Diabetes Supply">
            <a:extLst>
              <a:ext uri="{FF2B5EF4-FFF2-40B4-BE49-F238E27FC236}">
                <a16:creationId xmlns:a16="http://schemas.microsoft.com/office/drawing/2014/main" id="{EA28EB53-AB41-B0B8-3C1D-81C352DDC5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85117"/>
            <a:ext cx="3581400" cy="407078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CGM Lite': The Freestyle Libre!. Trying the new system | by Nancy Bowman |  Medium">
            <a:extLst>
              <a:ext uri="{FF2B5EF4-FFF2-40B4-BE49-F238E27FC236}">
                <a16:creationId xmlns:a16="http://schemas.microsoft.com/office/drawing/2014/main" id="{74476146-EB9B-A6F4-282B-1F7D419325B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85483" y="4038600"/>
            <a:ext cx="3511596" cy="26359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5316923"/>
      </p:ext>
    </p:extLst>
  </p:cSld>
  <p:clrMapOvr>
    <a:masterClrMapping/>
  </p:clrMapOvr>
  <p:transition>
    <p:fade thruBlk="1"/>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22"/>
          <p:cNvSpPr txBox="1">
            <a:spLocks noGrp="1"/>
          </p:cNvSpPr>
          <p:nvPr>
            <p:ph type="title"/>
          </p:nvPr>
        </p:nvSpPr>
        <p:spPr>
          <a:xfrm>
            <a:off x="4229848" y="152400"/>
            <a:ext cx="4629150" cy="653334"/>
          </a:xfrm>
          <a:prstGeom prst="rect">
            <a:avLst/>
          </a:prstGeom>
          <a:noFill/>
          <a:ln>
            <a:noFill/>
          </a:ln>
        </p:spPr>
        <p:txBody>
          <a:bodyPr spcFirstLastPara="1" vert="horz" wrap="square" lIns="51427" tIns="25706" rIns="51427" bIns="25706" numCol="1" rtlCol="0" anchor="ctr" anchorCtr="0" compatLnSpc="1">
            <a:prstTxWarp prst="textNoShape">
              <a:avLst/>
            </a:prstTxWarp>
            <a:normAutofit/>
          </a:bodyPr>
          <a:lstStyle/>
          <a:p>
            <a:pPr algn="ctr">
              <a:spcBef>
                <a:spcPts val="0"/>
              </a:spcBef>
              <a:buClr>
                <a:srgbClr val="FF0000"/>
              </a:buClr>
              <a:buSzPts val="4100"/>
            </a:pPr>
            <a:r>
              <a:rPr lang="en-US" sz="3300" dirty="0"/>
              <a:t>Libre 3</a:t>
            </a:r>
            <a:endParaRPr sz="4500" dirty="0"/>
          </a:p>
        </p:txBody>
      </p:sp>
      <p:sp>
        <p:nvSpPr>
          <p:cNvPr id="9" name="Google Shape;226;p22">
            <a:extLst>
              <a:ext uri="{FF2B5EF4-FFF2-40B4-BE49-F238E27FC236}">
                <a16:creationId xmlns:a16="http://schemas.microsoft.com/office/drawing/2014/main" id="{9BFC9980-E4CE-C18D-D990-D282415FA404}"/>
              </a:ext>
            </a:extLst>
          </p:cNvPr>
          <p:cNvSpPr txBox="1">
            <a:spLocks/>
          </p:cNvSpPr>
          <p:nvPr/>
        </p:nvSpPr>
        <p:spPr>
          <a:xfrm>
            <a:off x="4101352" y="1066800"/>
            <a:ext cx="4886142" cy="5366466"/>
          </a:xfrm>
          <a:prstGeom prst="rect">
            <a:avLst/>
          </a:prstGeom>
          <a:noFill/>
          <a:ln>
            <a:noFill/>
          </a:ln>
        </p:spPr>
        <p:txBody>
          <a:bodyPr spcFirstLastPara="1" vert="horz" wrap="square" lIns="51427" tIns="25706" rIns="51427" bIns="25706" rtlCol="0" anchor="t" anchorCtr="0">
            <a:no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a:lnSpc>
                <a:spcPct val="107000"/>
              </a:lnSpc>
              <a:spcBef>
                <a:spcPts val="0"/>
              </a:spcBef>
              <a:buClrTx/>
              <a:buFont typeface="Courier New" panose="02070309020205020404" pitchFamily="49" charset="0"/>
              <a:buChar char="o"/>
            </a:pPr>
            <a:r>
              <a:rPr lang="en-US" sz="1600" dirty="0">
                <a:solidFill>
                  <a:schemeClr val="tx1"/>
                </a:solidFill>
                <a:ea typeface="Calibri" panose="020F0502020204030204" pitchFamily="34" charset="0"/>
                <a:cs typeface="Times New Roman" panose="02020603050405020304" pitchFamily="18" charset="0"/>
              </a:rPr>
              <a:t>MARD 7.9% overall (8.9% with different testing*); L2 was &gt;9%</a:t>
            </a:r>
          </a:p>
          <a:p>
            <a:pPr>
              <a:lnSpc>
                <a:spcPct val="107000"/>
              </a:lnSpc>
              <a:spcBef>
                <a:spcPts val="0"/>
              </a:spcBef>
              <a:buClrTx/>
              <a:buFont typeface="Courier New" panose="02070309020205020404" pitchFamily="49" charset="0"/>
              <a:buChar char="o"/>
            </a:pPr>
            <a:r>
              <a:rPr lang="en-US" sz="1600" dirty="0">
                <a:solidFill>
                  <a:schemeClr val="tx1"/>
                </a:solidFill>
                <a:ea typeface="Calibri" panose="020F0502020204030204" pitchFamily="34" charset="0"/>
                <a:cs typeface="Times New Roman" panose="02020603050405020304" pitchFamily="18" charset="0"/>
              </a:rPr>
              <a:t>Approved ages 4 and older</a:t>
            </a:r>
          </a:p>
          <a:p>
            <a:pPr>
              <a:lnSpc>
                <a:spcPct val="107000"/>
              </a:lnSpc>
              <a:spcBef>
                <a:spcPts val="0"/>
              </a:spcBef>
              <a:buClrTx/>
              <a:buFont typeface="Courier New" panose="02070309020205020404" pitchFamily="49" charset="0"/>
              <a:buChar char="o"/>
            </a:pPr>
            <a:r>
              <a:rPr lang="en-US" sz="1600" dirty="0">
                <a:solidFill>
                  <a:schemeClr val="tx1"/>
                </a:solidFill>
                <a:ea typeface="Calibri" panose="020F0502020204030204" pitchFamily="34" charset="0"/>
                <a:cs typeface="Times New Roman" panose="02020603050405020304" pitchFamily="18" charset="0"/>
              </a:rPr>
              <a:t>14 day wear, back of arm</a:t>
            </a:r>
          </a:p>
          <a:p>
            <a:pPr>
              <a:lnSpc>
                <a:spcPct val="107000"/>
              </a:lnSpc>
              <a:spcBef>
                <a:spcPts val="0"/>
              </a:spcBef>
              <a:buClrTx/>
              <a:buFont typeface="Courier New" panose="02070309020205020404" pitchFamily="49" charset="0"/>
              <a:buChar char="o"/>
            </a:pPr>
            <a:r>
              <a:rPr lang="en-US" sz="1600" b="1" dirty="0">
                <a:solidFill>
                  <a:schemeClr val="tx1"/>
                </a:solidFill>
                <a:ea typeface="Calibri" panose="020F0502020204030204" pitchFamily="34" charset="0"/>
                <a:cs typeface="Times New Roman" panose="02020603050405020304" pitchFamily="18" charset="0"/>
              </a:rPr>
              <a:t>No calibrations</a:t>
            </a:r>
          </a:p>
          <a:p>
            <a:pPr>
              <a:lnSpc>
                <a:spcPct val="107000"/>
              </a:lnSpc>
              <a:spcBef>
                <a:spcPts val="0"/>
              </a:spcBef>
              <a:buClrTx/>
              <a:buFont typeface="Courier New" panose="02070309020205020404" pitchFamily="49" charset="0"/>
              <a:buChar char="o"/>
            </a:pPr>
            <a:r>
              <a:rPr lang="en-US" sz="1600" b="1" dirty="0">
                <a:solidFill>
                  <a:schemeClr val="tx1"/>
                </a:solidFill>
                <a:ea typeface="Calibri" panose="020F0502020204030204" pitchFamily="34" charset="0"/>
                <a:cs typeface="Times New Roman" panose="02020603050405020304" pitchFamily="18" charset="0"/>
              </a:rPr>
              <a:t>Replaces </a:t>
            </a:r>
            <a:r>
              <a:rPr lang="en-US" sz="1600" b="1" dirty="0" err="1">
                <a:solidFill>
                  <a:schemeClr val="tx1"/>
                </a:solidFill>
                <a:ea typeface="Calibri" panose="020F0502020204030204" pitchFamily="34" charset="0"/>
                <a:cs typeface="Times New Roman" panose="02020603050405020304" pitchFamily="18" charset="0"/>
              </a:rPr>
              <a:t>fingersticks</a:t>
            </a:r>
            <a:endParaRPr lang="en-US" sz="1600" b="1" dirty="0">
              <a:solidFill>
                <a:schemeClr val="tx1"/>
              </a:solidFill>
              <a:ea typeface="Calibri" panose="020F0502020204030204" pitchFamily="34" charset="0"/>
              <a:cs typeface="Times New Roman" panose="02020603050405020304" pitchFamily="18" charset="0"/>
            </a:endParaRPr>
          </a:p>
          <a:p>
            <a:pPr>
              <a:lnSpc>
                <a:spcPct val="107000"/>
              </a:lnSpc>
              <a:spcBef>
                <a:spcPts val="0"/>
              </a:spcBef>
              <a:buClrTx/>
              <a:buFont typeface="Courier New" panose="02070309020205020404" pitchFamily="49" charset="0"/>
              <a:buChar char="o"/>
            </a:pPr>
            <a:r>
              <a:rPr lang="en-US" sz="1600" b="1" dirty="0">
                <a:solidFill>
                  <a:schemeClr val="tx1"/>
                </a:solidFill>
                <a:ea typeface="Calibri" panose="020F0502020204030204" pitchFamily="34" charset="0"/>
                <a:cs typeface="Times New Roman" panose="02020603050405020304" pitchFamily="18" charset="0"/>
              </a:rPr>
              <a:t>Much smaller! 2 stacked pennies</a:t>
            </a:r>
          </a:p>
          <a:p>
            <a:pPr lvl="1">
              <a:lnSpc>
                <a:spcPct val="107000"/>
              </a:lnSpc>
              <a:spcBef>
                <a:spcPts val="0"/>
              </a:spcBef>
              <a:buClrTx/>
              <a:buFont typeface="Courier New" panose="02070309020205020404" pitchFamily="49" charset="0"/>
              <a:buChar char="o"/>
            </a:pPr>
            <a:r>
              <a:rPr lang="en-US" sz="1600" dirty="0">
                <a:solidFill>
                  <a:schemeClr val="tx1"/>
                </a:solidFill>
                <a:ea typeface="Calibri" panose="020F0502020204030204" pitchFamily="34" charset="0"/>
                <a:cs typeface="Times New Roman" panose="02020603050405020304" pitchFamily="18" charset="0"/>
              </a:rPr>
              <a:t>Smallest and thinnest available on market</a:t>
            </a:r>
          </a:p>
          <a:p>
            <a:pPr>
              <a:lnSpc>
                <a:spcPct val="107000"/>
              </a:lnSpc>
              <a:spcBef>
                <a:spcPts val="0"/>
              </a:spcBef>
              <a:buClrTx/>
              <a:buFont typeface="Courier New" panose="02070309020205020404" pitchFamily="49" charset="0"/>
              <a:buChar char="o"/>
            </a:pPr>
            <a:r>
              <a:rPr lang="en-US" sz="1600" b="1" dirty="0">
                <a:solidFill>
                  <a:schemeClr val="tx1"/>
                </a:solidFill>
                <a:ea typeface="Calibri" panose="020F0502020204030204" pitchFamily="34" charset="0"/>
                <a:cs typeface="Times New Roman" panose="02020603050405020304" pitchFamily="18" charset="0"/>
              </a:rPr>
              <a:t>Real time readings—no more scanning!</a:t>
            </a:r>
          </a:p>
          <a:p>
            <a:pPr>
              <a:lnSpc>
                <a:spcPct val="107000"/>
              </a:lnSpc>
              <a:spcBef>
                <a:spcPts val="0"/>
              </a:spcBef>
              <a:buClrTx/>
              <a:buFont typeface="Courier New" panose="02070309020205020404" pitchFamily="49" charset="0"/>
              <a:buChar char="o"/>
            </a:pPr>
            <a:r>
              <a:rPr lang="en-US" sz="1600" dirty="0">
                <a:solidFill>
                  <a:schemeClr val="tx1"/>
                </a:solidFill>
                <a:ea typeface="Calibri" panose="020F0502020204030204" pitchFamily="34" charset="0"/>
                <a:cs typeface="Times New Roman" panose="02020603050405020304" pitchFamily="18" charset="0"/>
              </a:rPr>
              <a:t>Customizable alarms</a:t>
            </a:r>
          </a:p>
          <a:p>
            <a:pPr>
              <a:lnSpc>
                <a:spcPct val="107000"/>
              </a:lnSpc>
              <a:spcBef>
                <a:spcPts val="0"/>
              </a:spcBef>
              <a:buClrTx/>
              <a:buFont typeface="Courier New" panose="02070309020205020404" pitchFamily="49" charset="0"/>
              <a:buChar char="o"/>
            </a:pPr>
            <a:r>
              <a:rPr lang="en-US" sz="1600" dirty="0">
                <a:solidFill>
                  <a:schemeClr val="tx1"/>
                </a:solidFill>
                <a:ea typeface="Calibri" panose="020F0502020204030204" pitchFamily="34" charset="0"/>
                <a:cs typeface="Times New Roman" panose="02020603050405020304" pitchFamily="18" charset="0"/>
              </a:rPr>
              <a:t>Data transmitted to smartphone </a:t>
            </a:r>
            <a:r>
              <a:rPr lang="en-US" sz="1600" b="1" dirty="0">
                <a:solidFill>
                  <a:schemeClr val="tx1"/>
                </a:solidFill>
                <a:ea typeface="Calibri" panose="020F0502020204030204" pitchFamily="34" charset="0"/>
                <a:cs typeface="Times New Roman" panose="02020603050405020304" pitchFamily="18" charset="0"/>
              </a:rPr>
              <a:t>every 60 seconds </a:t>
            </a:r>
            <a:r>
              <a:rPr lang="en-US" sz="1600" dirty="0">
                <a:solidFill>
                  <a:schemeClr val="tx1"/>
                </a:solidFill>
                <a:ea typeface="Calibri" panose="020F0502020204030204" pitchFamily="34" charset="0"/>
                <a:cs typeface="Times New Roman" panose="02020603050405020304" pitchFamily="18" charset="0"/>
              </a:rPr>
              <a:t>(Libre 3 app or reader)</a:t>
            </a:r>
          </a:p>
          <a:p>
            <a:pPr>
              <a:lnSpc>
                <a:spcPct val="107000"/>
              </a:lnSpc>
              <a:spcBef>
                <a:spcPts val="0"/>
              </a:spcBef>
              <a:buClrTx/>
              <a:buFont typeface="Courier New" panose="02070309020205020404" pitchFamily="49" charset="0"/>
              <a:buChar char="o"/>
            </a:pPr>
            <a:r>
              <a:rPr lang="en-US" sz="1600" dirty="0">
                <a:solidFill>
                  <a:schemeClr val="tx1"/>
                </a:solidFill>
                <a:ea typeface="Calibri" panose="020F0502020204030204" pitchFamily="34" charset="0"/>
                <a:cs typeface="Times New Roman" panose="02020603050405020304" pitchFamily="18" charset="0"/>
              </a:rPr>
              <a:t>Same price as previous versions</a:t>
            </a:r>
          </a:p>
          <a:p>
            <a:pPr>
              <a:lnSpc>
                <a:spcPct val="107000"/>
              </a:lnSpc>
              <a:spcBef>
                <a:spcPts val="0"/>
              </a:spcBef>
              <a:buClrTx/>
              <a:buFont typeface="Courier New" panose="02070309020205020404" pitchFamily="49" charset="0"/>
              <a:buChar char="o"/>
            </a:pPr>
            <a:r>
              <a:rPr lang="en-US" sz="1600" b="1" dirty="0">
                <a:solidFill>
                  <a:schemeClr val="tx1"/>
                </a:solidFill>
                <a:ea typeface="Calibri" panose="020F0502020204030204" pitchFamily="34" charset="0"/>
                <a:cs typeface="Times New Roman" panose="02020603050405020304" pitchFamily="18" charset="0"/>
              </a:rPr>
              <a:t>33 feet Bluetooth span </a:t>
            </a:r>
            <a:r>
              <a:rPr lang="en-US" sz="1600" dirty="0">
                <a:solidFill>
                  <a:schemeClr val="tx1"/>
                </a:solidFill>
                <a:ea typeface="Calibri" panose="020F0502020204030204" pitchFamily="34" charset="0"/>
                <a:cs typeface="Times New Roman" panose="02020603050405020304" pitchFamily="18" charset="0"/>
              </a:rPr>
              <a:t>(vs 20 feet with others)</a:t>
            </a:r>
          </a:p>
          <a:p>
            <a:pPr>
              <a:lnSpc>
                <a:spcPct val="107000"/>
              </a:lnSpc>
              <a:spcBef>
                <a:spcPts val="0"/>
              </a:spcBef>
              <a:buClrTx/>
              <a:buFont typeface="Courier New" panose="02070309020205020404" pitchFamily="49" charset="0"/>
              <a:buChar char="o"/>
            </a:pPr>
            <a:r>
              <a:rPr lang="en-US" sz="1600" dirty="0">
                <a:solidFill>
                  <a:schemeClr val="tx1"/>
                </a:solidFill>
                <a:ea typeface="Calibri" panose="020F0502020204030204" pitchFamily="34" charset="0"/>
                <a:cs typeface="Times New Roman" panose="02020603050405020304" pitchFamily="18" charset="0"/>
              </a:rPr>
              <a:t>Still 1 piece applicator and all in 1 sensor/transmitter (new applicator)</a:t>
            </a:r>
          </a:p>
          <a:p>
            <a:pPr>
              <a:lnSpc>
                <a:spcPct val="107000"/>
              </a:lnSpc>
              <a:spcBef>
                <a:spcPts val="0"/>
              </a:spcBef>
              <a:buClrTx/>
              <a:buFont typeface="Courier New" panose="02070309020205020404" pitchFamily="49" charset="0"/>
              <a:buChar char="o"/>
            </a:pPr>
            <a:r>
              <a:rPr lang="en-US" sz="1600" b="1" dirty="0">
                <a:solidFill>
                  <a:schemeClr val="tx1"/>
                </a:solidFill>
              </a:rPr>
              <a:t>March 2023 approval for pregnancy and integration with AID systems (aka pumps)</a:t>
            </a:r>
          </a:p>
        </p:txBody>
      </p:sp>
      <p:pic>
        <p:nvPicPr>
          <p:cNvPr id="19458" name="Picture 2" descr="Abbott's FreeStyle® Libre 3 System Receives CE Mark - Features World's  Smallest, Thinnest Sensor with Best-in-Class Performance at the Same Low  Cost for People with Diabetes - Sep 28, 2020">
            <a:extLst>
              <a:ext uri="{FF2B5EF4-FFF2-40B4-BE49-F238E27FC236}">
                <a16:creationId xmlns:a16="http://schemas.microsoft.com/office/drawing/2014/main" id="{398075ED-291E-B446-368A-ABEBDEBD969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4600" y="199290"/>
            <a:ext cx="3734414" cy="1934310"/>
          </a:xfrm>
          <a:prstGeom prst="rect">
            <a:avLst/>
          </a:prstGeom>
          <a:noFill/>
          <a:extLst>
            <a:ext uri="{909E8E84-426E-40DD-AFC4-6F175D3DCCD1}">
              <a14:hiddenFill xmlns:a14="http://schemas.microsoft.com/office/drawing/2010/main">
                <a:solidFill>
                  <a:srgbClr val="FFFFFF"/>
                </a:solidFill>
              </a14:hiddenFill>
            </a:ext>
          </a:extLst>
        </p:spPr>
      </p:pic>
      <p:pic>
        <p:nvPicPr>
          <p:cNvPr id="19462" name="Picture 6" descr="FreeStyle Libre 3 – SE – Apps on Google Play">
            <a:extLst>
              <a:ext uri="{FF2B5EF4-FFF2-40B4-BE49-F238E27FC236}">
                <a16:creationId xmlns:a16="http://schemas.microsoft.com/office/drawing/2014/main" id="{DCC6CCA1-5206-8CE4-2C74-7B415D12CAA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3718" y="2411403"/>
            <a:ext cx="1934310" cy="1934310"/>
          </a:xfrm>
          <a:prstGeom prst="rect">
            <a:avLst/>
          </a:prstGeom>
          <a:noFill/>
          <a:extLst>
            <a:ext uri="{909E8E84-426E-40DD-AFC4-6F175D3DCCD1}">
              <a14:hiddenFill xmlns:a14="http://schemas.microsoft.com/office/drawing/2010/main">
                <a:solidFill>
                  <a:srgbClr val="FFFFFF"/>
                </a:solidFill>
              </a14:hiddenFill>
            </a:ext>
          </a:extLst>
        </p:spPr>
      </p:pic>
      <p:pic>
        <p:nvPicPr>
          <p:cNvPr id="2" name="Google Shape;280;p30">
            <a:extLst>
              <a:ext uri="{FF2B5EF4-FFF2-40B4-BE49-F238E27FC236}">
                <a16:creationId xmlns:a16="http://schemas.microsoft.com/office/drawing/2014/main" id="{1B19883A-1B7E-9297-86F2-8333F4C176B2}"/>
              </a:ext>
            </a:extLst>
          </p:cNvPr>
          <p:cNvPicPr preferRelativeResize="0"/>
          <p:nvPr/>
        </p:nvPicPr>
        <p:blipFill rotWithShape="1">
          <a:blip r:embed="rId5">
            <a:alphaModFix/>
          </a:blip>
          <a:srcRect/>
          <a:stretch/>
        </p:blipFill>
        <p:spPr>
          <a:xfrm>
            <a:off x="156506" y="4890491"/>
            <a:ext cx="3544927" cy="1542775"/>
          </a:xfrm>
          <a:prstGeom prst="rect">
            <a:avLst/>
          </a:prstGeom>
          <a:noFill/>
          <a:ln>
            <a:noFill/>
          </a:ln>
        </p:spPr>
      </p:pic>
    </p:spTree>
    <p:extLst>
      <p:ext uri="{BB962C8B-B14F-4D97-AF65-F5344CB8AC3E}">
        <p14:creationId xmlns:p14="http://schemas.microsoft.com/office/powerpoint/2010/main" val="4061299823"/>
      </p:ext>
    </p:extLst>
  </p:cSld>
  <p:clrMapOvr>
    <a:masterClrMapping/>
  </p:clrMapOvr>
  <p:transition>
    <p:fade thruBlk="1"/>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Applying FreeStyle Libre 3... It finally happened! - YouTube">
            <a:extLst>
              <a:ext uri="{FF2B5EF4-FFF2-40B4-BE49-F238E27FC236}">
                <a16:creationId xmlns:a16="http://schemas.microsoft.com/office/drawing/2014/main" id="{F4AC9DF5-4F12-1FE4-857D-58114701880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419" y="4039129"/>
            <a:ext cx="4946872" cy="278261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C134457-516A-A805-041D-7E52E415EAEA}"/>
              </a:ext>
            </a:extLst>
          </p:cNvPr>
          <p:cNvPicPr>
            <a:picLocks noChangeAspect="1"/>
          </p:cNvPicPr>
          <p:nvPr/>
        </p:nvPicPr>
        <p:blipFill>
          <a:blip r:embed="rId3"/>
          <a:stretch>
            <a:fillRect/>
          </a:stretch>
        </p:blipFill>
        <p:spPr>
          <a:xfrm>
            <a:off x="5812201" y="2608377"/>
            <a:ext cx="3312749" cy="4277303"/>
          </a:xfrm>
          <a:prstGeom prst="rect">
            <a:avLst/>
          </a:prstGeom>
        </p:spPr>
      </p:pic>
      <p:pic>
        <p:nvPicPr>
          <p:cNvPr id="6" name="Picture 4">
            <a:extLst>
              <a:ext uri="{FF2B5EF4-FFF2-40B4-BE49-F238E27FC236}">
                <a16:creationId xmlns:a16="http://schemas.microsoft.com/office/drawing/2014/main" id="{00507176-C23E-4DFE-B5FC-3D25747C4EE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644" y="36255"/>
            <a:ext cx="4946870" cy="278261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Top 10 of the ATTD - part 1">
            <a:extLst>
              <a:ext uri="{FF2B5EF4-FFF2-40B4-BE49-F238E27FC236}">
                <a16:creationId xmlns:a16="http://schemas.microsoft.com/office/drawing/2014/main" id="{883574C6-E930-4D70-7CB1-AC33FE477A1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47768" y="45780"/>
            <a:ext cx="3663113" cy="20605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4F170AA-3A7B-6B94-F25F-DF92AA138177}"/>
              </a:ext>
            </a:extLst>
          </p:cNvPr>
          <p:cNvPicPr>
            <a:picLocks noChangeAspect="1"/>
          </p:cNvPicPr>
          <p:nvPr/>
        </p:nvPicPr>
        <p:blipFill>
          <a:blip r:embed="rId6"/>
          <a:stretch>
            <a:fillRect/>
          </a:stretch>
        </p:blipFill>
        <p:spPr>
          <a:xfrm>
            <a:off x="3331800" y="1596504"/>
            <a:ext cx="3032801" cy="2726329"/>
          </a:xfrm>
          <a:prstGeom prst="rect">
            <a:avLst/>
          </a:prstGeom>
        </p:spPr>
      </p:pic>
    </p:spTree>
    <p:extLst>
      <p:ext uri="{BB962C8B-B14F-4D97-AF65-F5344CB8AC3E}">
        <p14:creationId xmlns:p14="http://schemas.microsoft.com/office/powerpoint/2010/main" val="3518207591"/>
      </p:ext>
    </p:extLst>
  </p:cSld>
  <p:clrMapOvr>
    <a:masterClrMapping/>
  </p:clrMapOvr>
  <p:transition>
    <p:fade thruBlk="1"/>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304837" y="250192"/>
            <a:ext cx="4534325" cy="635381"/>
          </a:xfrm>
        </p:spPr>
        <p:txBody>
          <a:bodyPr/>
          <a:lstStyle/>
          <a:p>
            <a:pPr algn="ctr"/>
            <a:r>
              <a:rPr lang="en-US" dirty="0" err="1"/>
              <a:t>Eversense</a:t>
            </a:r>
            <a:endParaRPr lang="en-US" dirty="0"/>
          </a:p>
        </p:txBody>
      </p:sp>
      <p:sp>
        <p:nvSpPr>
          <p:cNvPr id="2" name="Content Placeholder 1"/>
          <p:cNvSpPr>
            <a:spLocks noGrp="1"/>
          </p:cNvSpPr>
          <p:nvPr>
            <p:ph idx="1"/>
          </p:nvPr>
        </p:nvSpPr>
        <p:spPr>
          <a:xfrm>
            <a:off x="3505200" y="990600"/>
            <a:ext cx="5410200" cy="5617208"/>
          </a:xfrm>
        </p:spPr>
        <p:txBody>
          <a:bodyPr>
            <a:normAutofit fontScale="92500" lnSpcReduction="20000"/>
          </a:bodyPr>
          <a:lstStyle/>
          <a:p>
            <a:pPr>
              <a:buFont typeface="Courier New" panose="02070309020205020404" pitchFamily="49" charset="0"/>
              <a:buChar char="o"/>
            </a:pPr>
            <a:r>
              <a:rPr lang="en-US" dirty="0">
                <a:solidFill>
                  <a:schemeClr val="tx1"/>
                </a:solidFill>
              </a:rPr>
              <a:t>First implantable sensor</a:t>
            </a:r>
          </a:p>
          <a:p>
            <a:pPr>
              <a:buFont typeface="Courier New" panose="02070309020205020404" pitchFamily="49" charset="0"/>
              <a:buChar char="o"/>
            </a:pPr>
            <a:r>
              <a:rPr lang="en-US" dirty="0">
                <a:solidFill>
                  <a:schemeClr val="tx1"/>
                </a:solidFill>
              </a:rPr>
              <a:t>Worn for 3 months-90 days (may or may not be removed after use)</a:t>
            </a:r>
          </a:p>
          <a:p>
            <a:pPr>
              <a:buFont typeface="Courier New" panose="02070309020205020404" pitchFamily="49" charset="0"/>
              <a:buChar char="o"/>
            </a:pPr>
            <a:r>
              <a:rPr lang="en-US" dirty="0">
                <a:solidFill>
                  <a:schemeClr val="tx1"/>
                </a:solidFill>
              </a:rPr>
              <a:t>Inserted in upper arm via incision, using local anesthesia</a:t>
            </a:r>
          </a:p>
          <a:p>
            <a:pPr>
              <a:buFont typeface="Courier New" panose="02070309020205020404" pitchFamily="49" charset="0"/>
              <a:buChar char="o"/>
            </a:pPr>
            <a:r>
              <a:rPr lang="en-US" dirty="0">
                <a:solidFill>
                  <a:schemeClr val="tx1"/>
                </a:solidFill>
              </a:rPr>
              <a:t>Removable, rechargeable transmitter must be worn</a:t>
            </a:r>
          </a:p>
          <a:p>
            <a:pPr>
              <a:buFont typeface="Courier New" panose="02070309020205020404" pitchFamily="49" charset="0"/>
              <a:buChar char="o"/>
            </a:pPr>
            <a:r>
              <a:rPr lang="en-US" dirty="0">
                <a:solidFill>
                  <a:schemeClr val="tx1"/>
                </a:solidFill>
              </a:rPr>
              <a:t>Reads to mobile devices</a:t>
            </a:r>
          </a:p>
          <a:p>
            <a:pPr>
              <a:buFont typeface="Courier New" panose="02070309020205020404" pitchFamily="49" charset="0"/>
              <a:buChar char="o"/>
            </a:pPr>
            <a:r>
              <a:rPr lang="en-US" dirty="0">
                <a:solidFill>
                  <a:schemeClr val="tx1"/>
                </a:solidFill>
              </a:rPr>
              <a:t>Vibrates on the arm when alarming, even if not near mobile device</a:t>
            </a:r>
          </a:p>
          <a:p>
            <a:pPr>
              <a:buFont typeface="Courier New" panose="02070309020205020404" pitchFamily="49" charset="0"/>
              <a:buChar char="o"/>
            </a:pPr>
            <a:r>
              <a:rPr lang="en-US" dirty="0">
                <a:solidFill>
                  <a:schemeClr val="tx1"/>
                </a:solidFill>
              </a:rPr>
              <a:t>Requires 2 finger stick calibrations a day</a:t>
            </a:r>
          </a:p>
          <a:p>
            <a:pPr>
              <a:buFont typeface="Courier New" panose="02070309020205020404" pitchFamily="49" charset="0"/>
              <a:buChar char="o"/>
            </a:pPr>
            <a:r>
              <a:rPr lang="en-US" dirty="0">
                <a:solidFill>
                  <a:schemeClr val="tx1"/>
                </a:solidFill>
              </a:rPr>
              <a:t>NOT approved for insulin dosing</a:t>
            </a:r>
          </a:p>
          <a:p>
            <a:pPr>
              <a:buFont typeface="Courier New" panose="02070309020205020404" pitchFamily="49" charset="0"/>
              <a:buChar char="o"/>
            </a:pPr>
            <a:r>
              <a:rPr lang="en-US" dirty="0">
                <a:solidFill>
                  <a:schemeClr val="tx1"/>
                </a:solidFill>
              </a:rPr>
              <a:t>Provider needs to be trained on insertion</a:t>
            </a:r>
          </a:p>
          <a:p>
            <a:endParaRPr lang="en-US" dirty="0"/>
          </a:p>
        </p:txBody>
      </p:sp>
      <p:pic>
        <p:nvPicPr>
          <p:cNvPr id="6" name="Picture 2">
            <a:extLst>
              <a:ext uri="{FF2B5EF4-FFF2-40B4-BE49-F238E27FC236}">
                <a16:creationId xmlns:a16="http://schemas.microsoft.com/office/drawing/2014/main" id="{0D0596FB-D83B-4D29-A7E1-AC8515AAA8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68153"/>
            <a:ext cx="3039979" cy="23509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5">
            <a:extLst>
              <a:ext uri="{FF2B5EF4-FFF2-40B4-BE49-F238E27FC236}">
                <a16:creationId xmlns:a16="http://schemas.microsoft.com/office/drawing/2014/main" id="{21CE49D5-1F02-4991-AAF7-CBAA52741A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721" y="3685335"/>
            <a:ext cx="3908921" cy="2704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3201341"/>
      </p:ext>
    </p:extLst>
  </p:cSld>
  <p:clrMapOvr>
    <a:masterClrMapping/>
  </p:clrMapOvr>
  <p:transition>
    <p:fade thruBlk="1"/>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My Life-Changing Trial of the Eversense CGM - Taking Control Of Your  Diabetes">
            <a:extLst>
              <a:ext uri="{FF2B5EF4-FFF2-40B4-BE49-F238E27FC236}">
                <a16:creationId xmlns:a16="http://schemas.microsoft.com/office/drawing/2014/main" id="{73D8AEA3-49EB-42DA-B84D-0D4DFCF4F75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454" y="0"/>
            <a:ext cx="3180952" cy="397619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Trying the eversense cgm - Diabetes Technology - TuDiabetes Forum">
            <a:extLst>
              <a:ext uri="{FF2B5EF4-FFF2-40B4-BE49-F238E27FC236}">
                <a16:creationId xmlns:a16="http://schemas.microsoft.com/office/drawing/2014/main" id="{C249896F-3FEF-4A9E-B0DF-F7F4ED33B3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595" y="50260"/>
            <a:ext cx="3048000" cy="408048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739F815-F024-B648-B4EB-79F4117F58B7}"/>
              </a:ext>
            </a:extLst>
          </p:cNvPr>
          <p:cNvPicPr>
            <a:picLocks noChangeAspect="1"/>
          </p:cNvPicPr>
          <p:nvPr/>
        </p:nvPicPr>
        <p:blipFill>
          <a:blip r:embed="rId4"/>
          <a:stretch>
            <a:fillRect/>
          </a:stretch>
        </p:blipFill>
        <p:spPr>
          <a:xfrm>
            <a:off x="685800" y="3479927"/>
            <a:ext cx="7316821" cy="3378073"/>
          </a:xfrm>
          <a:prstGeom prst="rect">
            <a:avLst/>
          </a:prstGeom>
        </p:spPr>
      </p:pic>
      <p:pic>
        <p:nvPicPr>
          <p:cNvPr id="3" name="Picture 2">
            <a:extLst>
              <a:ext uri="{FF2B5EF4-FFF2-40B4-BE49-F238E27FC236}">
                <a16:creationId xmlns:a16="http://schemas.microsoft.com/office/drawing/2014/main" id="{CAF0168C-53B2-260A-6BAF-D79DEBCAC384}"/>
              </a:ext>
            </a:extLst>
          </p:cNvPr>
          <p:cNvPicPr>
            <a:picLocks noChangeAspect="1"/>
          </p:cNvPicPr>
          <p:nvPr/>
        </p:nvPicPr>
        <p:blipFill>
          <a:blip r:embed="rId5"/>
          <a:stretch>
            <a:fillRect/>
          </a:stretch>
        </p:blipFill>
        <p:spPr>
          <a:xfrm>
            <a:off x="2688148" y="238694"/>
            <a:ext cx="3312123" cy="3158834"/>
          </a:xfrm>
          <a:prstGeom prst="rect">
            <a:avLst/>
          </a:prstGeom>
        </p:spPr>
      </p:pic>
    </p:spTree>
    <p:extLst>
      <p:ext uri="{BB962C8B-B14F-4D97-AF65-F5344CB8AC3E}">
        <p14:creationId xmlns:p14="http://schemas.microsoft.com/office/powerpoint/2010/main" val="1740495408"/>
      </p:ext>
    </p:extLst>
  </p:cSld>
  <p:clrMapOvr>
    <a:masterClrMapping/>
  </p:clrMapOvr>
  <p:transition>
    <p:fade thruBlk="1"/>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25"/>
          <p:cNvSpPr txBox="1">
            <a:spLocks noGrp="1"/>
          </p:cNvSpPr>
          <p:nvPr>
            <p:ph type="title"/>
          </p:nvPr>
        </p:nvSpPr>
        <p:spPr>
          <a:xfrm>
            <a:off x="1600200" y="150147"/>
            <a:ext cx="6172200" cy="857250"/>
          </a:xfrm>
          <a:prstGeom prst="rect">
            <a:avLst/>
          </a:prstGeom>
          <a:noFill/>
          <a:ln>
            <a:noFill/>
          </a:ln>
        </p:spPr>
        <p:txBody>
          <a:bodyPr spcFirstLastPara="1" vert="horz" wrap="square" lIns="68569" tIns="34275" rIns="68569" bIns="34275" numCol="1" rtlCol="0" anchor="ctr" anchorCtr="0" compatLnSpc="1">
            <a:prstTxWarp prst="textNoShape">
              <a:avLst/>
            </a:prstTxWarp>
            <a:normAutofit/>
          </a:bodyPr>
          <a:lstStyle/>
          <a:p>
            <a:pPr algn="ctr">
              <a:spcBef>
                <a:spcPts val="0"/>
              </a:spcBef>
              <a:buClr>
                <a:srgbClr val="FF0000"/>
              </a:buClr>
              <a:buSzPts val="4100"/>
            </a:pPr>
            <a:r>
              <a:rPr lang="en-US" dirty="0" err="1">
                <a:solidFill>
                  <a:schemeClr val="accent1">
                    <a:lumMod val="50000"/>
                  </a:schemeClr>
                </a:solidFill>
              </a:rPr>
              <a:t>Eversense</a:t>
            </a:r>
            <a:r>
              <a:rPr lang="en-US" dirty="0">
                <a:solidFill>
                  <a:schemeClr val="accent1">
                    <a:lumMod val="50000"/>
                  </a:schemeClr>
                </a:solidFill>
              </a:rPr>
              <a:t> E3 (</a:t>
            </a:r>
            <a:r>
              <a:rPr lang="en-US" dirty="0" err="1">
                <a:solidFill>
                  <a:schemeClr val="accent1">
                    <a:lumMod val="50000"/>
                  </a:schemeClr>
                </a:solidFill>
              </a:rPr>
              <a:t>Senseonics</a:t>
            </a:r>
            <a:r>
              <a:rPr lang="en-US" dirty="0">
                <a:solidFill>
                  <a:schemeClr val="accent1">
                    <a:lumMod val="50000"/>
                  </a:schemeClr>
                </a:solidFill>
              </a:rPr>
              <a:t>)</a:t>
            </a:r>
            <a:endParaRPr dirty="0">
              <a:solidFill>
                <a:schemeClr val="accent1">
                  <a:lumMod val="50000"/>
                </a:schemeClr>
              </a:solidFill>
            </a:endParaRPr>
          </a:p>
        </p:txBody>
      </p:sp>
      <p:sp>
        <p:nvSpPr>
          <p:cNvPr id="247" name="Google Shape;247;p25"/>
          <p:cNvSpPr txBox="1">
            <a:spLocks noGrp="1"/>
          </p:cNvSpPr>
          <p:nvPr>
            <p:ph type="body" idx="1"/>
          </p:nvPr>
        </p:nvSpPr>
        <p:spPr>
          <a:xfrm>
            <a:off x="3213036" y="1029736"/>
            <a:ext cx="5778564" cy="3837451"/>
          </a:xfrm>
          <a:prstGeom prst="rect">
            <a:avLst/>
          </a:prstGeom>
          <a:noFill/>
          <a:ln>
            <a:noFill/>
          </a:ln>
        </p:spPr>
        <p:txBody>
          <a:bodyPr spcFirstLastPara="1" vert="horz" wrap="square" lIns="68569" tIns="34275" rIns="68569" bIns="34275" numCol="1" rtlCol="0" anchor="t" anchorCtr="0" compatLnSpc="1">
            <a:prstTxWarp prst="textNoShape">
              <a:avLst/>
            </a:prstTxWarp>
            <a:normAutofit fontScale="85000" lnSpcReduction="20000"/>
          </a:bodyPr>
          <a:lstStyle/>
          <a:p>
            <a:pPr marL="420052">
              <a:spcBef>
                <a:spcPts val="0"/>
              </a:spcBef>
              <a:buSzPts val="1820"/>
              <a:buFont typeface="Courier New" panose="02070309020205020404" pitchFamily="49" charset="0"/>
              <a:buChar char="o"/>
            </a:pPr>
            <a:r>
              <a:rPr lang="en-US" dirty="0">
                <a:solidFill>
                  <a:schemeClr val="tx1"/>
                </a:solidFill>
              </a:rPr>
              <a:t>FDA approved February 2022 (was already in Europe--XL)</a:t>
            </a:r>
          </a:p>
          <a:p>
            <a:pPr marL="420052">
              <a:spcBef>
                <a:spcPts val="0"/>
              </a:spcBef>
              <a:buSzPts val="1820"/>
              <a:buFont typeface="Courier New" panose="02070309020205020404" pitchFamily="49" charset="0"/>
              <a:buChar char="o"/>
            </a:pPr>
            <a:r>
              <a:rPr lang="en-US" dirty="0">
                <a:solidFill>
                  <a:schemeClr val="tx1"/>
                </a:solidFill>
              </a:rPr>
              <a:t>18 y/o+</a:t>
            </a:r>
          </a:p>
          <a:p>
            <a:pPr marL="420052">
              <a:spcBef>
                <a:spcPts val="0"/>
              </a:spcBef>
              <a:buSzPts val="1820"/>
              <a:buFont typeface="Courier New" panose="02070309020205020404" pitchFamily="49" charset="0"/>
              <a:buChar char="o"/>
            </a:pPr>
            <a:r>
              <a:rPr lang="en-US" dirty="0">
                <a:solidFill>
                  <a:schemeClr val="tx1"/>
                </a:solidFill>
              </a:rPr>
              <a:t>180 day implant (6 months)</a:t>
            </a:r>
          </a:p>
          <a:p>
            <a:pPr marL="420052">
              <a:spcBef>
                <a:spcPts val="0"/>
              </a:spcBef>
              <a:buSzPts val="1820"/>
              <a:buFont typeface="Courier New" panose="02070309020205020404" pitchFamily="49" charset="0"/>
              <a:buChar char="o"/>
            </a:pPr>
            <a:r>
              <a:rPr lang="en-US" b="1" dirty="0">
                <a:solidFill>
                  <a:schemeClr val="tx1"/>
                </a:solidFill>
              </a:rPr>
              <a:t>MARD </a:t>
            </a:r>
            <a:r>
              <a:rPr lang="en-US" b="1" dirty="0"/>
              <a:t>8.5</a:t>
            </a:r>
            <a:r>
              <a:rPr lang="en-US" b="1" dirty="0">
                <a:solidFill>
                  <a:schemeClr val="tx1"/>
                </a:solidFill>
              </a:rPr>
              <a:t>%</a:t>
            </a:r>
          </a:p>
          <a:p>
            <a:pPr marL="420052">
              <a:spcBef>
                <a:spcPts val="315"/>
              </a:spcBef>
              <a:buSzPts val="1820"/>
              <a:buFont typeface="Courier New" panose="02070309020205020404" pitchFamily="49" charset="0"/>
              <a:buChar char="o"/>
            </a:pPr>
            <a:r>
              <a:rPr lang="en-US" dirty="0"/>
              <a:t>3 phases of calibration (24 hours, 21 days, daily)</a:t>
            </a:r>
          </a:p>
          <a:p>
            <a:pPr marL="420052">
              <a:spcBef>
                <a:spcPts val="315"/>
              </a:spcBef>
              <a:buSzPts val="1820"/>
              <a:buFont typeface="Courier New" panose="02070309020205020404" pitchFamily="49" charset="0"/>
              <a:buChar char="o"/>
            </a:pPr>
            <a:r>
              <a:rPr lang="en-US" dirty="0">
                <a:solidFill>
                  <a:schemeClr val="tx1"/>
                </a:solidFill>
              </a:rPr>
              <a:t>Initial 24 hour warmup phase</a:t>
            </a:r>
          </a:p>
          <a:p>
            <a:pPr marL="420052">
              <a:spcBef>
                <a:spcPts val="315"/>
              </a:spcBef>
              <a:buSzPts val="1820"/>
              <a:buFont typeface="Courier New" panose="02070309020205020404" pitchFamily="49" charset="0"/>
              <a:buChar char="o"/>
            </a:pPr>
            <a:r>
              <a:rPr lang="en-US" dirty="0" err="1">
                <a:solidFill>
                  <a:schemeClr val="tx1"/>
                </a:solidFill>
              </a:rPr>
              <a:t>Eversense</a:t>
            </a:r>
            <a:r>
              <a:rPr lang="en-US" dirty="0">
                <a:solidFill>
                  <a:schemeClr val="tx1"/>
                </a:solidFill>
              </a:rPr>
              <a:t> app</a:t>
            </a:r>
          </a:p>
          <a:p>
            <a:pPr marL="420052">
              <a:spcBef>
                <a:spcPts val="315"/>
              </a:spcBef>
              <a:buSzPts val="1820"/>
              <a:buFont typeface="Courier New" panose="02070309020205020404" pitchFamily="49" charset="0"/>
              <a:buChar char="o"/>
            </a:pPr>
            <a:r>
              <a:rPr lang="en-US" dirty="0">
                <a:solidFill>
                  <a:schemeClr val="tx1"/>
                </a:solidFill>
              </a:rPr>
              <a:t>Real time readings and alarms</a:t>
            </a:r>
          </a:p>
          <a:p>
            <a:pPr marL="420052">
              <a:spcBef>
                <a:spcPts val="315"/>
              </a:spcBef>
              <a:buSzPts val="1820"/>
              <a:buFont typeface="Courier New" panose="02070309020205020404" pitchFamily="49" charset="0"/>
              <a:buChar char="o"/>
            </a:pPr>
            <a:r>
              <a:rPr lang="en-US" dirty="0"/>
              <a:t>V</a:t>
            </a:r>
            <a:r>
              <a:rPr lang="en-US" dirty="0">
                <a:solidFill>
                  <a:schemeClr val="tx1"/>
                </a:solidFill>
              </a:rPr>
              <a:t>ibrates on the arm for alerts</a:t>
            </a:r>
          </a:p>
          <a:p>
            <a:pPr marL="420052">
              <a:spcBef>
                <a:spcPts val="315"/>
              </a:spcBef>
              <a:buSzPts val="1820"/>
              <a:buFont typeface="Courier New" panose="02070309020205020404" pitchFamily="49" charset="0"/>
              <a:buChar char="o"/>
            </a:pPr>
            <a:r>
              <a:rPr lang="en-US" dirty="0">
                <a:solidFill>
                  <a:schemeClr val="tx1"/>
                </a:solidFill>
              </a:rPr>
              <a:t>Implanted sensor and rechargeable transmitter</a:t>
            </a:r>
          </a:p>
          <a:p>
            <a:pPr marL="420052">
              <a:spcBef>
                <a:spcPts val="315"/>
              </a:spcBef>
              <a:buSzPts val="1820"/>
              <a:buFont typeface="Courier New" panose="02070309020205020404" pitchFamily="49" charset="0"/>
              <a:buChar char="o"/>
            </a:pPr>
            <a:r>
              <a:rPr lang="en-US" dirty="0">
                <a:solidFill>
                  <a:schemeClr val="tx1"/>
                </a:solidFill>
              </a:rPr>
              <a:t>Can share data with others—5 people</a:t>
            </a:r>
          </a:p>
        </p:txBody>
      </p:sp>
      <p:sp>
        <p:nvSpPr>
          <p:cNvPr id="5" name="Google Shape;246;p25">
            <a:extLst>
              <a:ext uri="{FF2B5EF4-FFF2-40B4-BE49-F238E27FC236}">
                <a16:creationId xmlns:a16="http://schemas.microsoft.com/office/drawing/2014/main" id="{0FB69487-3028-0110-A638-6519D4337A01}"/>
              </a:ext>
            </a:extLst>
          </p:cNvPr>
          <p:cNvSpPr txBox="1">
            <a:spLocks/>
          </p:cNvSpPr>
          <p:nvPr/>
        </p:nvSpPr>
        <p:spPr>
          <a:xfrm>
            <a:off x="2590800" y="4867188"/>
            <a:ext cx="6172200" cy="857250"/>
          </a:xfrm>
          <a:prstGeom prst="rect">
            <a:avLst/>
          </a:prstGeom>
          <a:noFill/>
          <a:ln>
            <a:noFill/>
          </a:ln>
        </p:spPr>
        <p:txBody>
          <a:bodyPr spcFirstLastPara="1" vert="horz" wrap="square" lIns="68569" tIns="34275" rIns="68569" bIns="34275" rtlCol="0" anchor="ctr" anchorCtr="0">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spcBef>
                <a:spcPts val="0"/>
              </a:spcBef>
              <a:buClr>
                <a:srgbClr val="FF0000"/>
              </a:buClr>
              <a:buSzPts val="4100"/>
            </a:pPr>
            <a:r>
              <a:rPr lang="en-US" sz="3825" dirty="0" err="1">
                <a:solidFill>
                  <a:srgbClr val="FF0000"/>
                </a:solidFill>
              </a:rPr>
              <a:t>Eversense</a:t>
            </a:r>
            <a:r>
              <a:rPr lang="en-US" sz="3825" dirty="0">
                <a:solidFill>
                  <a:srgbClr val="FF0000"/>
                </a:solidFill>
              </a:rPr>
              <a:t> - Future</a:t>
            </a:r>
          </a:p>
        </p:txBody>
      </p:sp>
      <p:pic>
        <p:nvPicPr>
          <p:cNvPr id="23556" name="Picture 4" descr="Trying out the Eversense XL - a detailed review — Insulea: Diabetes Blog">
            <a:extLst>
              <a:ext uri="{FF2B5EF4-FFF2-40B4-BE49-F238E27FC236}">
                <a16:creationId xmlns:a16="http://schemas.microsoft.com/office/drawing/2014/main" id="{194331D5-4490-55E8-8DDB-3C3E01259F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70" y="2286000"/>
            <a:ext cx="3141260" cy="275530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3E69B65-AB68-5E97-621B-6475A8FF581C}"/>
              </a:ext>
            </a:extLst>
          </p:cNvPr>
          <p:cNvSpPr txBox="1"/>
          <p:nvPr/>
        </p:nvSpPr>
        <p:spPr>
          <a:xfrm>
            <a:off x="3175747" y="5706854"/>
            <a:ext cx="5002306" cy="400110"/>
          </a:xfrm>
          <a:prstGeom prst="rect">
            <a:avLst/>
          </a:prstGeom>
          <a:noFill/>
        </p:spPr>
        <p:txBody>
          <a:bodyPr wrap="square" rtlCol="0">
            <a:spAutoFit/>
          </a:bodyPr>
          <a:lstStyle/>
          <a:p>
            <a:pPr marL="285750" indent="-285750">
              <a:buFont typeface="Courier New" panose="02070309020205020404" pitchFamily="49" charset="0"/>
              <a:buChar char="o"/>
            </a:pPr>
            <a:r>
              <a:rPr lang="en-US" sz="2000" dirty="0"/>
              <a:t>365 implantable wear</a:t>
            </a:r>
          </a:p>
        </p:txBody>
      </p:sp>
    </p:spTree>
  </p:cSld>
  <p:clrMapOvr>
    <a:masterClrMapping/>
  </p:clrMapOvr>
  <p:transition>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36431" y="5105400"/>
            <a:ext cx="7772400" cy="914400"/>
          </a:xfrm>
        </p:spPr>
        <p:txBody>
          <a:bodyPr/>
          <a:lstStyle/>
          <a:p>
            <a:pPr algn="ctr"/>
            <a:r>
              <a:rPr lang="en-US" dirty="0"/>
              <a:t>Insulin pumps</a:t>
            </a:r>
          </a:p>
        </p:txBody>
      </p:sp>
      <p:pic>
        <p:nvPicPr>
          <p:cNvPr id="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609600"/>
            <a:ext cx="3343275" cy="436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6278750"/>
      </p:ext>
    </p:extLst>
  </p:cSld>
  <p:clrMapOvr>
    <a:masterClrMapping/>
  </p:clrMapOvr>
  <p:transition>
    <p:fade thruBlk="1"/>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5CD25B-8459-894B-375D-0944830F8C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769" y="488218"/>
            <a:ext cx="3368069" cy="6014408"/>
          </a:xfrm>
          <a:prstGeom prst="rect">
            <a:avLst/>
          </a:prstGeom>
        </p:spPr>
      </p:pic>
      <p:pic>
        <p:nvPicPr>
          <p:cNvPr id="2" name="Picture 4" descr="Trying the eversense cgm - Diabetes Technology - TuDiabetes Forum">
            <a:extLst>
              <a:ext uri="{FF2B5EF4-FFF2-40B4-BE49-F238E27FC236}">
                <a16:creationId xmlns:a16="http://schemas.microsoft.com/office/drawing/2014/main" id="{51EF5C94-6936-7DCC-4C17-7563EA8DC4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5164" y="1057199"/>
            <a:ext cx="3543327" cy="47436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3619835"/>
      </p:ext>
    </p:extLst>
  </p:cSld>
  <p:clrMapOvr>
    <a:masterClrMapping/>
  </p:clrMapOvr>
  <p:transition>
    <p:fade thruBlk="1"/>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ADD89-088F-441B-D30B-48BF134C245F}"/>
              </a:ext>
            </a:extLst>
          </p:cNvPr>
          <p:cNvSpPr>
            <a:spLocks noGrp="1"/>
          </p:cNvSpPr>
          <p:nvPr>
            <p:ph type="title"/>
          </p:nvPr>
        </p:nvSpPr>
        <p:spPr>
          <a:xfrm>
            <a:off x="1371600" y="109268"/>
            <a:ext cx="7633742" cy="748635"/>
          </a:xfrm>
        </p:spPr>
        <p:txBody>
          <a:bodyPr/>
          <a:lstStyle/>
          <a:p>
            <a:pPr algn="ctr"/>
            <a:r>
              <a:rPr lang="en-US" dirty="0"/>
              <a:t>There’s an App For That…Demos!</a:t>
            </a:r>
          </a:p>
        </p:txBody>
      </p:sp>
      <p:pic>
        <p:nvPicPr>
          <p:cNvPr id="1026" name="Picture 2" descr="Dexcom G6 Simulator - Apps on Google Play">
            <a:extLst>
              <a:ext uri="{FF2B5EF4-FFF2-40B4-BE49-F238E27FC236}">
                <a16:creationId xmlns:a16="http://schemas.microsoft.com/office/drawing/2014/main" id="{D46FD685-EC93-EC37-43BC-C5E36C66634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1799" y="3643941"/>
            <a:ext cx="1779602" cy="177960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Style Libre 2 - US - Apps on Google Play">
            <a:extLst>
              <a:ext uri="{FF2B5EF4-FFF2-40B4-BE49-F238E27FC236}">
                <a16:creationId xmlns:a16="http://schemas.microsoft.com/office/drawing/2014/main" id="{F51F253E-D733-AC94-8406-7BE9BD1EB43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92552" y="3255144"/>
            <a:ext cx="1624818" cy="162481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Style Libre 3 – SE – Apps on Google Play">
            <a:extLst>
              <a:ext uri="{FF2B5EF4-FFF2-40B4-BE49-F238E27FC236}">
                <a16:creationId xmlns:a16="http://schemas.microsoft.com/office/drawing/2014/main" id="{02A7E814-E06F-2C59-08F4-0A0CEFE7894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92552" y="4855196"/>
            <a:ext cx="1624818" cy="162481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simulator™ App - Apps on Google Play">
            <a:extLst>
              <a:ext uri="{FF2B5EF4-FFF2-40B4-BE49-F238E27FC236}">
                <a16:creationId xmlns:a16="http://schemas.microsoft.com/office/drawing/2014/main" id="{E9AC7365-A03D-8DD7-9A5F-770882BCAE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 y="826217"/>
            <a:ext cx="2362200" cy="23622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745558D-3E30-F82F-24CC-D9B6844A6F2D}"/>
              </a:ext>
            </a:extLst>
          </p:cNvPr>
          <p:cNvPicPr>
            <a:picLocks noChangeAspect="1"/>
          </p:cNvPicPr>
          <p:nvPr/>
        </p:nvPicPr>
        <p:blipFill>
          <a:blip r:embed="rId6"/>
          <a:stretch>
            <a:fillRect/>
          </a:stretch>
        </p:blipFill>
        <p:spPr>
          <a:xfrm>
            <a:off x="3377358" y="826217"/>
            <a:ext cx="2362200" cy="2185770"/>
          </a:xfrm>
          <a:prstGeom prst="rect">
            <a:avLst/>
          </a:prstGeom>
        </p:spPr>
      </p:pic>
      <p:pic>
        <p:nvPicPr>
          <p:cNvPr id="1040" name="Picture 16" descr="Omnipod® 5 Simulator - Apps on Google Play">
            <a:extLst>
              <a:ext uri="{FF2B5EF4-FFF2-40B4-BE49-F238E27FC236}">
                <a16:creationId xmlns:a16="http://schemas.microsoft.com/office/drawing/2014/main" id="{FCA38C93-831B-A86C-2E7D-0B3508E2DA7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18039" y="822908"/>
            <a:ext cx="2108722" cy="210872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46BE480-9A66-8B7A-9FBF-6A478A86522D}"/>
              </a:ext>
            </a:extLst>
          </p:cNvPr>
          <p:cNvSpPr txBox="1"/>
          <p:nvPr/>
        </p:nvSpPr>
        <p:spPr>
          <a:xfrm>
            <a:off x="6803307" y="2947367"/>
            <a:ext cx="2108721" cy="307777"/>
          </a:xfrm>
          <a:prstGeom prst="rect">
            <a:avLst/>
          </a:prstGeom>
          <a:noFill/>
        </p:spPr>
        <p:txBody>
          <a:bodyPr wrap="square" rtlCol="0">
            <a:spAutoFit/>
          </a:bodyPr>
          <a:lstStyle/>
          <a:p>
            <a:pPr algn="ctr"/>
            <a:r>
              <a:rPr lang="en-US" sz="1400" b="1" dirty="0"/>
              <a:t>Omnipod 5 Simulator</a:t>
            </a:r>
          </a:p>
        </p:txBody>
      </p:sp>
      <p:sp>
        <p:nvSpPr>
          <p:cNvPr id="8" name="TextBox 7">
            <a:extLst>
              <a:ext uri="{FF2B5EF4-FFF2-40B4-BE49-F238E27FC236}">
                <a16:creationId xmlns:a16="http://schemas.microsoft.com/office/drawing/2014/main" id="{9EFF9262-F139-E747-5E6F-A4B21D494B34}"/>
              </a:ext>
            </a:extLst>
          </p:cNvPr>
          <p:cNvSpPr txBox="1"/>
          <p:nvPr/>
        </p:nvSpPr>
        <p:spPr>
          <a:xfrm>
            <a:off x="695045" y="3204140"/>
            <a:ext cx="1353110" cy="307777"/>
          </a:xfrm>
          <a:prstGeom prst="rect">
            <a:avLst/>
          </a:prstGeom>
          <a:noFill/>
        </p:spPr>
        <p:txBody>
          <a:bodyPr wrap="square" rtlCol="0">
            <a:spAutoFit/>
          </a:bodyPr>
          <a:lstStyle/>
          <a:p>
            <a:pPr algn="ctr"/>
            <a:r>
              <a:rPr lang="en-US" sz="1400" b="1" dirty="0"/>
              <a:t>t:simulator</a:t>
            </a:r>
          </a:p>
        </p:txBody>
      </p:sp>
      <p:sp>
        <p:nvSpPr>
          <p:cNvPr id="9" name="TextBox 8">
            <a:extLst>
              <a:ext uri="{FF2B5EF4-FFF2-40B4-BE49-F238E27FC236}">
                <a16:creationId xmlns:a16="http://schemas.microsoft.com/office/drawing/2014/main" id="{0B4D97BE-7703-9548-DD60-9614ADB38DC6}"/>
              </a:ext>
            </a:extLst>
          </p:cNvPr>
          <p:cNvSpPr txBox="1"/>
          <p:nvPr/>
        </p:nvSpPr>
        <p:spPr>
          <a:xfrm>
            <a:off x="3499664" y="3068288"/>
            <a:ext cx="2202468" cy="307777"/>
          </a:xfrm>
          <a:prstGeom prst="rect">
            <a:avLst/>
          </a:prstGeom>
          <a:noFill/>
        </p:spPr>
        <p:txBody>
          <a:bodyPr wrap="square" rtlCol="0">
            <a:spAutoFit/>
          </a:bodyPr>
          <a:lstStyle/>
          <a:p>
            <a:pPr algn="ctr"/>
            <a:r>
              <a:rPr lang="en-US" sz="1400" b="1" dirty="0" err="1"/>
              <a:t>MiniMed</a:t>
            </a:r>
            <a:r>
              <a:rPr lang="en-US" sz="1400" b="1" dirty="0"/>
              <a:t> Virtual Pumps</a:t>
            </a:r>
          </a:p>
        </p:txBody>
      </p:sp>
      <p:sp>
        <p:nvSpPr>
          <p:cNvPr id="10" name="TextBox 9">
            <a:extLst>
              <a:ext uri="{FF2B5EF4-FFF2-40B4-BE49-F238E27FC236}">
                <a16:creationId xmlns:a16="http://schemas.microsoft.com/office/drawing/2014/main" id="{179632A5-CC4C-FCA7-8ADC-D9F984F3146A}"/>
              </a:ext>
            </a:extLst>
          </p:cNvPr>
          <p:cNvSpPr txBox="1"/>
          <p:nvPr/>
        </p:nvSpPr>
        <p:spPr>
          <a:xfrm>
            <a:off x="7004580" y="6440955"/>
            <a:ext cx="2000762" cy="307777"/>
          </a:xfrm>
          <a:prstGeom prst="rect">
            <a:avLst/>
          </a:prstGeom>
          <a:noFill/>
        </p:spPr>
        <p:txBody>
          <a:bodyPr wrap="square" rtlCol="0">
            <a:spAutoFit/>
          </a:bodyPr>
          <a:lstStyle/>
          <a:p>
            <a:pPr algn="ctr"/>
            <a:r>
              <a:rPr lang="en-US" sz="1400" b="1" dirty="0" err="1"/>
              <a:t>FreeStyle</a:t>
            </a:r>
            <a:r>
              <a:rPr lang="en-US" sz="1400" b="1" dirty="0"/>
              <a:t> Libre 2 &amp; 3</a:t>
            </a:r>
          </a:p>
        </p:txBody>
      </p:sp>
      <p:sp>
        <p:nvSpPr>
          <p:cNvPr id="11" name="TextBox 10">
            <a:extLst>
              <a:ext uri="{FF2B5EF4-FFF2-40B4-BE49-F238E27FC236}">
                <a16:creationId xmlns:a16="http://schemas.microsoft.com/office/drawing/2014/main" id="{F259A75A-2A82-5FFD-9F0F-975BBA3E815C}"/>
              </a:ext>
            </a:extLst>
          </p:cNvPr>
          <p:cNvSpPr txBox="1"/>
          <p:nvPr/>
        </p:nvSpPr>
        <p:spPr>
          <a:xfrm>
            <a:off x="319227" y="5529414"/>
            <a:ext cx="2104745" cy="307777"/>
          </a:xfrm>
          <a:prstGeom prst="rect">
            <a:avLst/>
          </a:prstGeom>
          <a:noFill/>
        </p:spPr>
        <p:txBody>
          <a:bodyPr wrap="square" rtlCol="0">
            <a:spAutoFit/>
          </a:bodyPr>
          <a:lstStyle/>
          <a:p>
            <a:pPr algn="ctr"/>
            <a:r>
              <a:rPr lang="en-US" sz="1400" b="1" dirty="0"/>
              <a:t>Dexcom G6 Simulator</a:t>
            </a:r>
          </a:p>
        </p:txBody>
      </p:sp>
      <p:sp>
        <p:nvSpPr>
          <p:cNvPr id="12" name="TextBox 11">
            <a:extLst>
              <a:ext uri="{FF2B5EF4-FFF2-40B4-BE49-F238E27FC236}">
                <a16:creationId xmlns:a16="http://schemas.microsoft.com/office/drawing/2014/main" id="{F1C833C8-3005-1E57-002D-54AC7B591D56}"/>
              </a:ext>
            </a:extLst>
          </p:cNvPr>
          <p:cNvSpPr txBox="1"/>
          <p:nvPr/>
        </p:nvSpPr>
        <p:spPr>
          <a:xfrm>
            <a:off x="7097893" y="4662188"/>
            <a:ext cx="1814135" cy="307777"/>
          </a:xfrm>
          <a:prstGeom prst="rect">
            <a:avLst/>
          </a:prstGeom>
          <a:noFill/>
        </p:spPr>
        <p:txBody>
          <a:bodyPr wrap="square" rtlCol="0">
            <a:spAutoFit/>
          </a:bodyPr>
          <a:lstStyle/>
          <a:p>
            <a:pPr algn="ctr"/>
            <a:r>
              <a:rPr lang="en-US" sz="1400" dirty="0">
                <a:solidFill>
                  <a:srgbClr val="FF0000"/>
                </a:solidFill>
              </a:rPr>
              <a:t>*Not simulators</a:t>
            </a:r>
          </a:p>
        </p:txBody>
      </p:sp>
      <p:sp>
        <p:nvSpPr>
          <p:cNvPr id="3" name="TextBox 2">
            <a:extLst>
              <a:ext uri="{FF2B5EF4-FFF2-40B4-BE49-F238E27FC236}">
                <a16:creationId xmlns:a16="http://schemas.microsoft.com/office/drawing/2014/main" id="{7A8A7A6E-B564-CC0A-C136-F0F724C1B766}"/>
              </a:ext>
            </a:extLst>
          </p:cNvPr>
          <p:cNvSpPr txBox="1"/>
          <p:nvPr/>
        </p:nvSpPr>
        <p:spPr>
          <a:xfrm>
            <a:off x="600398" y="6372764"/>
            <a:ext cx="8001000" cy="523220"/>
          </a:xfrm>
          <a:prstGeom prst="rect">
            <a:avLst/>
          </a:prstGeom>
          <a:noFill/>
        </p:spPr>
        <p:txBody>
          <a:bodyPr wrap="square" rtlCol="0">
            <a:spAutoFit/>
          </a:bodyPr>
          <a:lstStyle/>
          <a:p>
            <a:pPr algn="ctr"/>
            <a:r>
              <a:rPr lang="en-US" sz="1400" b="1" dirty="0" err="1"/>
              <a:t>iLet</a:t>
            </a:r>
            <a:r>
              <a:rPr lang="en-US" sz="1400" b="1" dirty="0"/>
              <a:t> simulator website:</a:t>
            </a:r>
          </a:p>
          <a:p>
            <a:pPr algn="ctr"/>
            <a:r>
              <a:rPr lang="en-US" sz="1400" dirty="0">
                <a:hlinkClick r:id="rId8"/>
              </a:rPr>
              <a:t>Beta Bionics </a:t>
            </a:r>
            <a:r>
              <a:rPr lang="en-US" sz="1400" dirty="0" err="1">
                <a:hlinkClick r:id="rId8"/>
              </a:rPr>
              <a:t>iLet</a:t>
            </a:r>
            <a:r>
              <a:rPr lang="en-US" sz="1400" dirty="0">
                <a:hlinkClick r:id="rId8"/>
              </a:rPr>
              <a:t> Simulator (deploy-react-simapp.s3-website.us-east-2.amazonaws.com)</a:t>
            </a:r>
            <a:endParaRPr lang="en-US" sz="1400" b="1" dirty="0"/>
          </a:p>
        </p:txBody>
      </p:sp>
      <p:pic>
        <p:nvPicPr>
          <p:cNvPr id="5" name="Picture 4">
            <a:extLst>
              <a:ext uri="{FF2B5EF4-FFF2-40B4-BE49-F238E27FC236}">
                <a16:creationId xmlns:a16="http://schemas.microsoft.com/office/drawing/2014/main" id="{9DF66487-7163-CD1D-F32F-63D20AFABA47}"/>
              </a:ext>
            </a:extLst>
          </p:cNvPr>
          <p:cNvPicPr>
            <a:picLocks noChangeAspect="1"/>
          </p:cNvPicPr>
          <p:nvPr/>
        </p:nvPicPr>
        <p:blipFill>
          <a:blip r:embed="rId9"/>
          <a:stretch>
            <a:fillRect/>
          </a:stretch>
        </p:blipFill>
        <p:spPr>
          <a:xfrm>
            <a:off x="3662462" y="3481936"/>
            <a:ext cx="1819076" cy="2784957"/>
          </a:xfrm>
          <a:prstGeom prst="rect">
            <a:avLst/>
          </a:prstGeom>
        </p:spPr>
      </p:pic>
    </p:spTree>
    <p:extLst>
      <p:ext uri="{BB962C8B-B14F-4D97-AF65-F5344CB8AC3E}">
        <p14:creationId xmlns:p14="http://schemas.microsoft.com/office/powerpoint/2010/main" val="1104949899"/>
      </p:ext>
    </p:extLst>
  </p:cSld>
  <p:clrMapOvr>
    <a:masterClrMapping/>
  </p:clrMapOvr>
  <p:transition>
    <p:fade thruBlk="1"/>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ADD89-088F-441B-D30B-48BF134C245F}"/>
              </a:ext>
            </a:extLst>
          </p:cNvPr>
          <p:cNvSpPr>
            <a:spLocks noGrp="1"/>
          </p:cNvSpPr>
          <p:nvPr>
            <p:ph type="title"/>
          </p:nvPr>
        </p:nvSpPr>
        <p:spPr>
          <a:xfrm>
            <a:off x="1295400" y="304800"/>
            <a:ext cx="7633742" cy="748635"/>
          </a:xfrm>
        </p:spPr>
        <p:txBody>
          <a:bodyPr/>
          <a:lstStyle/>
          <a:p>
            <a:pPr algn="ctr"/>
            <a:r>
              <a:rPr lang="en-US" dirty="0"/>
              <a:t>Check Out Company Websites!</a:t>
            </a:r>
          </a:p>
        </p:txBody>
      </p:sp>
      <p:sp>
        <p:nvSpPr>
          <p:cNvPr id="3" name="TextBox 2">
            <a:extLst>
              <a:ext uri="{FF2B5EF4-FFF2-40B4-BE49-F238E27FC236}">
                <a16:creationId xmlns:a16="http://schemas.microsoft.com/office/drawing/2014/main" id="{1E73D9C8-129F-07B2-D2E0-A73A26DAB666}"/>
              </a:ext>
            </a:extLst>
          </p:cNvPr>
          <p:cNvSpPr txBox="1"/>
          <p:nvPr/>
        </p:nvSpPr>
        <p:spPr>
          <a:xfrm>
            <a:off x="2743200" y="1053435"/>
            <a:ext cx="5997389" cy="5863144"/>
          </a:xfrm>
          <a:prstGeom prst="rect">
            <a:avLst/>
          </a:prstGeom>
          <a:noFill/>
        </p:spPr>
        <p:txBody>
          <a:bodyPr wrap="square" rtlCol="0">
            <a:spAutoFit/>
          </a:bodyPr>
          <a:lstStyle/>
          <a:p>
            <a:pPr marL="285750" indent="-285750">
              <a:buFont typeface="Courier New" panose="02070309020205020404" pitchFamily="49" charset="0"/>
              <a:buChar char="o"/>
            </a:pPr>
            <a:r>
              <a:rPr lang="en-US" sz="1500" dirty="0"/>
              <a:t>All manufacturer websites have:</a:t>
            </a:r>
          </a:p>
          <a:p>
            <a:pPr marL="628650" lvl="1" indent="-285750">
              <a:buFont typeface="Courier New" panose="02070309020205020404" pitchFamily="49" charset="0"/>
              <a:buChar char="o"/>
            </a:pPr>
            <a:r>
              <a:rPr lang="en-US" sz="1500" dirty="0"/>
              <a:t>full User Guides as PDFs </a:t>
            </a:r>
          </a:p>
          <a:p>
            <a:pPr marL="971550" lvl="2" indent="-285750">
              <a:buFont typeface="Courier New" panose="02070309020205020404" pitchFamily="49" charset="0"/>
              <a:buChar char="o"/>
            </a:pPr>
            <a:r>
              <a:rPr lang="en-US" sz="1500" dirty="0"/>
              <a:t>Medtronic has specific School Nurse Guides!</a:t>
            </a:r>
          </a:p>
          <a:p>
            <a:pPr marL="628650" lvl="1" indent="-285750">
              <a:buFont typeface="Courier New" panose="02070309020205020404" pitchFamily="49" charset="0"/>
              <a:buChar char="o"/>
            </a:pPr>
            <a:r>
              <a:rPr lang="en-US" sz="1500" dirty="0"/>
              <a:t>Quick Reference Sheets/Guides</a:t>
            </a:r>
          </a:p>
          <a:p>
            <a:pPr marL="628650" lvl="1" indent="-285750">
              <a:buFont typeface="Courier New" panose="02070309020205020404" pitchFamily="49" charset="0"/>
              <a:buChar char="o"/>
            </a:pPr>
            <a:r>
              <a:rPr lang="en-US" sz="1500" dirty="0"/>
              <a:t>YouTube videos</a:t>
            </a:r>
          </a:p>
          <a:p>
            <a:pPr marL="628650" lvl="1" indent="-285750">
              <a:buFont typeface="Courier New" panose="02070309020205020404" pitchFamily="49" charset="0"/>
              <a:buChar char="o"/>
            </a:pPr>
            <a:r>
              <a:rPr lang="en-US" sz="1500" dirty="0"/>
              <a:t>Tutorials</a:t>
            </a:r>
          </a:p>
          <a:p>
            <a:pPr marL="628650" lvl="1" indent="-285750">
              <a:buFont typeface="Courier New" panose="02070309020205020404" pitchFamily="49" charset="0"/>
              <a:buChar char="o"/>
            </a:pPr>
            <a:r>
              <a:rPr lang="en-US" sz="1500" dirty="0"/>
              <a:t>FAQs</a:t>
            </a:r>
          </a:p>
          <a:p>
            <a:pPr marL="628650" lvl="1" indent="-285750">
              <a:buFont typeface="Courier New" panose="02070309020205020404" pitchFamily="49" charset="0"/>
              <a:buChar char="o"/>
            </a:pPr>
            <a:r>
              <a:rPr lang="en-US" sz="1500" dirty="0"/>
              <a:t>Plus, 24/7 Tech Support phone #s!</a:t>
            </a:r>
          </a:p>
          <a:p>
            <a:pPr marL="628650" lvl="1" indent="-285750">
              <a:buFont typeface="Courier New" panose="02070309020205020404" pitchFamily="49" charset="0"/>
              <a:buChar char="o"/>
            </a:pPr>
            <a:endParaRPr lang="en-US" sz="1500" dirty="0"/>
          </a:p>
          <a:p>
            <a:pPr marL="628650" lvl="1" indent="-285750">
              <a:buFont typeface="Courier New" panose="02070309020205020404" pitchFamily="49" charset="0"/>
              <a:buChar char="o"/>
            </a:pPr>
            <a:r>
              <a:rPr lang="en-US" sz="1500" dirty="0"/>
              <a:t>Medtronic: </a:t>
            </a:r>
            <a:r>
              <a:rPr lang="en-US" sz="1500" dirty="0">
                <a:hlinkClick r:id="rId2"/>
              </a:rPr>
              <a:t>https://www.medtronicdiabetes.com/download-library</a:t>
            </a:r>
            <a:endParaRPr lang="en-US" sz="1500" dirty="0"/>
          </a:p>
          <a:p>
            <a:pPr marL="628650" lvl="1" indent="-285750">
              <a:buFont typeface="Courier New" panose="02070309020205020404" pitchFamily="49" charset="0"/>
              <a:buChar char="o"/>
            </a:pPr>
            <a:r>
              <a:rPr lang="en-US" sz="1500" dirty="0"/>
              <a:t>Tandem: </a:t>
            </a:r>
            <a:r>
              <a:rPr lang="en-US" sz="1500" dirty="0">
                <a:hlinkClick r:id="rId3"/>
              </a:rPr>
              <a:t>https://www.tandemdiabetes.com/providers/education-and-resources/training</a:t>
            </a:r>
            <a:r>
              <a:rPr lang="en-US" sz="1500" dirty="0"/>
              <a:t> </a:t>
            </a:r>
          </a:p>
          <a:p>
            <a:pPr marL="628650" lvl="1" indent="-285750">
              <a:buFont typeface="Courier New" panose="02070309020205020404" pitchFamily="49" charset="0"/>
              <a:buChar char="o"/>
            </a:pPr>
            <a:r>
              <a:rPr lang="en-US" sz="1500" dirty="0"/>
              <a:t>Omnipod: </a:t>
            </a:r>
            <a:r>
              <a:rPr lang="en-US" sz="1500" dirty="0">
                <a:hlinkClick r:id="rId4"/>
              </a:rPr>
              <a:t>https://www.omnipod.com/current-podders/resources</a:t>
            </a:r>
            <a:r>
              <a:rPr lang="en-US" sz="1500" dirty="0"/>
              <a:t> </a:t>
            </a:r>
          </a:p>
          <a:p>
            <a:pPr marL="628650" lvl="1" indent="-285750">
              <a:buFont typeface="Courier New" panose="02070309020205020404" pitchFamily="49" charset="0"/>
              <a:buChar char="o"/>
            </a:pPr>
            <a:r>
              <a:rPr lang="en-US" sz="1500" dirty="0"/>
              <a:t>Beta Bionics: </a:t>
            </a:r>
            <a:r>
              <a:rPr lang="en-US" sz="1500" dirty="0">
                <a:hlinkClick r:id="rId5"/>
              </a:rPr>
              <a:t>https://www.betabionics.com/resources/</a:t>
            </a:r>
            <a:r>
              <a:rPr lang="en-US" sz="1500" dirty="0"/>
              <a:t> </a:t>
            </a:r>
          </a:p>
          <a:p>
            <a:pPr marL="628650" lvl="1" indent="-285750">
              <a:buFont typeface="Courier New" panose="02070309020205020404" pitchFamily="49" charset="0"/>
              <a:buChar char="o"/>
            </a:pPr>
            <a:r>
              <a:rPr lang="en-US" sz="1500" dirty="0"/>
              <a:t>Dexcom: </a:t>
            </a:r>
            <a:r>
              <a:rPr lang="en-US" sz="1500" dirty="0">
                <a:hlinkClick r:id="rId6"/>
              </a:rPr>
              <a:t>https://www.dexcom.com/en-us/guides</a:t>
            </a:r>
            <a:r>
              <a:rPr lang="en-US" sz="1500" dirty="0"/>
              <a:t> </a:t>
            </a:r>
          </a:p>
          <a:p>
            <a:pPr marL="628650" lvl="1" indent="-285750">
              <a:buFont typeface="Courier New" panose="02070309020205020404" pitchFamily="49" charset="0"/>
              <a:buChar char="o"/>
            </a:pPr>
            <a:r>
              <a:rPr lang="en-US" sz="1500" dirty="0"/>
              <a:t>Libre: </a:t>
            </a:r>
            <a:r>
              <a:rPr lang="en-US" sz="1500" dirty="0">
                <a:hlinkClick r:id="rId7"/>
              </a:rPr>
              <a:t>https://www.freestyle.abbott/us-en/support.html</a:t>
            </a:r>
            <a:r>
              <a:rPr lang="en-US" sz="1500" dirty="0"/>
              <a:t> </a:t>
            </a:r>
          </a:p>
          <a:p>
            <a:pPr marL="285750" indent="-285750">
              <a:buFont typeface="Courier New" panose="02070309020205020404" pitchFamily="49" charset="0"/>
              <a:buChar char="o"/>
            </a:pPr>
            <a:endParaRPr lang="en-US" sz="1500" dirty="0"/>
          </a:p>
          <a:p>
            <a:pPr marL="285750" indent="-285750">
              <a:buFont typeface="Courier New" panose="02070309020205020404" pitchFamily="49" charset="0"/>
              <a:buChar char="o"/>
            </a:pPr>
            <a:r>
              <a:rPr lang="en-US" sz="1500" dirty="0"/>
              <a:t>Other:</a:t>
            </a:r>
          </a:p>
          <a:p>
            <a:pPr marL="628650" lvl="1" indent="-285750">
              <a:buFont typeface="Courier New" panose="02070309020205020404" pitchFamily="49" charset="0"/>
              <a:buChar char="o"/>
            </a:pPr>
            <a:r>
              <a:rPr lang="en-US" sz="1500" dirty="0"/>
              <a:t>Panther Program: </a:t>
            </a:r>
            <a:r>
              <a:rPr lang="en-US" sz="1500" dirty="0">
                <a:hlinkClick r:id="rId8"/>
              </a:rPr>
              <a:t>https://www.pantherprogram.org/</a:t>
            </a:r>
            <a:r>
              <a:rPr lang="en-US" sz="1500" dirty="0"/>
              <a:t> </a:t>
            </a:r>
          </a:p>
          <a:p>
            <a:pPr marL="628650" lvl="1" indent="-285750">
              <a:buFont typeface="Courier New" panose="02070309020205020404" pitchFamily="49" charset="0"/>
              <a:buChar char="o"/>
            </a:pPr>
            <a:r>
              <a:rPr lang="en-US" sz="1500" dirty="0" err="1"/>
              <a:t>DiabetesWisePro</a:t>
            </a:r>
            <a:r>
              <a:rPr lang="en-US" sz="1500" dirty="0"/>
              <a:t>: </a:t>
            </a:r>
            <a:r>
              <a:rPr lang="en-US" sz="1500" dirty="0">
                <a:hlinkClick r:id="rId9"/>
              </a:rPr>
              <a:t>https://pro.diabeteswise.org/devices/device-library</a:t>
            </a:r>
            <a:r>
              <a:rPr lang="en-US" sz="1500" dirty="0"/>
              <a:t> </a:t>
            </a:r>
          </a:p>
          <a:p>
            <a:pPr marL="628650" lvl="1" indent="-285750">
              <a:buFont typeface="Courier New" panose="02070309020205020404" pitchFamily="49" charset="0"/>
              <a:buChar char="o"/>
            </a:pPr>
            <a:r>
              <a:rPr lang="en-US" sz="1500" dirty="0"/>
              <a:t>ADA Consumer Guide: </a:t>
            </a:r>
            <a:r>
              <a:rPr lang="en-US" sz="1500" dirty="0">
                <a:hlinkClick r:id="rId10"/>
              </a:rPr>
              <a:t>https://consumerguide.diabetes.org/</a:t>
            </a:r>
            <a:r>
              <a:rPr lang="en-US" sz="1500" dirty="0"/>
              <a:t> </a:t>
            </a:r>
          </a:p>
        </p:txBody>
      </p:sp>
      <p:pic>
        <p:nvPicPr>
          <p:cNvPr id="2050" name="Picture 2">
            <a:extLst>
              <a:ext uri="{FF2B5EF4-FFF2-40B4-BE49-F238E27FC236}">
                <a16:creationId xmlns:a16="http://schemas.microsoft.com/office/drawing/2014/main" id="{097BCF06-CEB6-AA48-6395-D63CDA0ABA9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28600" y="2286000"/>
            <a:ext cx="2705100" cy="2705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7028910"/>
      </p:ext>
    </p:extLst>
  </p:cSld>
  <p:clrMapOvr>
    <a:masterClrMapping/>
  </p:clrMapOvr>
  <p:transition>
    <p:fade thruBlk="1"/>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19200" y="4038600"/>
            <a:ext cx="7772400" cy="1362075"/>
          </a:xfrm>
        </p:spPr>
        <p:txBody>
          <a:bodyPr/>
          <a:lstStyle/>
          <a:p>
            <a:pPr algn="ctr"/>
            <a:r>
              <a:rPr lang="en-US" dirty="0"/>
              <a:t>State regulations and laws</a:t>
            </a:r>
          </a:p>
        </p:txBody>
      </p:sp>
      <p:pic>
        <p:nvPicPr>
          <p:cNvPr id="51203" name="Picture 3" descr="C:\Users\Ashley\AppData\Local\Microsoft\Windows\INetCache\IE\S1B2PZXU\law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570977"/>
            <a:ext cx="4038600" cy="3135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508630"/>
      </p:ext>
    </p:extLst>
  </p:cSld>
  <p:clrMapOvr>
    <a:masterClrMapping/>
  </p:clrMapOvr>
  <p:transition>
    <p:fade thruBlk="1"/>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52600" y="304800"/>
            <a:ext cx="7010400" cy="914400"/>
          </a:xfrm>
        </p:spPr>
        <p:txBody>
          <a:bodyPr/>
          <a:lstStyle/>
          <a:p>
            <a:pPr algn="ctr"/>
            <a:r>
              <a:rPr lang="en-US" dirty="0"/>
              <a:t>State Regulations/Laws for Diabetes Care in the School</a:t>
            </a:r>
          </a:p>
        </p:txBody>
      </p:sp>
      <p:sp>
        <p:nvSpPr>
          <p:cNvPr id="5" name="Content Placeholder 4"/>
          <p:cNvSpPr>
            <a:spLocks noGrp="1"/>
          </p:cNvSpPr>
          <p:nvPr>
            <p:ph idx="1"/>
          </p:nvPr>
        </p:nvSpPr>
        <p:spPr>
          <a:xfrm>
            <a:off x="1752600" y="1981200"/>
            <a:ext cx="7162800" cy="3733800"/>
          </a:xfrm>
        </p:spPr>
        <p:txBody>
          <a:bodyPr/>
          <a:lstStyle/>
          <a:p>
            <a:pPr>
              <a:buFont typeface="Courier New" panose="02070309020205020404" pitchFamily="49" charset="0"/>
              <a:buChar char="o"/>
            </a:pPr>
            <a:r>
              <a:rPr lang="en-US" dirty="0"/>
              <a:t>N.J.A.C. 6A:Chapter 16</a:t>
            </a:r>
          </a:p>
          <a:p>
            <a:pPr>
              <a:buFont typeface="Courier New" panose="02070309020205020404" pitchFamily="49" charset="0"/>
              <a:buChar char="o"/>
            </a:pPr>
            <a:r>
              <a:rPr lang="en-US" b="1" dirty="0"/>
              <a:t>N.J.S.A. 18A:40-12.11-21</a:t>
            </a:r>
          </a:p>
          <a:p>
            <a:pPr lvl="1">
              <a:buFont typeface="Courier New" panose="02070309020205020404" pitchFamily="49" charset="0"/>
              <a:buChar char="o"/>
            </a:pPr>
            <a:r>
              <a:rPr lang="en-US" dirty="0"/>
              <a:t>Lists specific requirements for schools</a:t>
            </a:r>
          </a:p>
          <a:p>
            <a:pPr lvl="1">
              <a:buFont typeface="Courier New" panose="02070309020205020404" pitchFamily="49" charset="0"/>
              <a:buChar char="o"/>
            </a:pPr>
            <a:r>
              <a:rPr lang="en-US" u="sng" dirty="0">
                <a:hlinkClick r:id="rId3"/>
              </a:rPr>
              <a:t>http://www.state.nj.us/education/edsupport/diabetes/careppt.pdf</a:t>
            </a:r>
            <a:endParaRPr lang="en-US" dirty="0"/>
          </a:p>
          <a:p>
            <a:pPr>
              <a:buFont typeface="Courier New" panose="02070309020205020404" pitchFamily="49" charset="0"/>
              <a:buChar char="o"/>
            </a:pPr>
            <a:r>
              <a:rPr lang="en-US" dirty="0"/>
              <a:t>NJDOE Website</a:t>
            </a:r>
          </a:p>
          <a:p>
            <a:pPr lvl="1">
              <a:buFont typeface="Courier New" panose="02070309020205020404" pitchFamily="49" charset="0"/>
              <a:buChar char="o"/>
            </a:pPr>
            <a:r>
              <a:rPr lang="en-US" u="sng" dirty="0">
                <a:hlinkClick r:id="rId4"/>
              </a:rPr>
              <a:t>http://www.state.nj.us/education/edsupport/diabetes/</a:t>
            </a:r>
            <a:endParaRPr lang="en-US" dirty="0"/>
          </a:p>
        </p:txBody>
      </p:sp>
    </p:spTree>
    <p:extLst>
      <p:ext uri="{BB962C8B-B14F-4D97-AF65-F5344CB8AC3E}">
        <p14:creationId xmlns:p14="http://schemas.microsoft.com/office/powerpoint/2010/main" val="2904554296"/>
      </p:ext>
    </p:extLst>
  </p:cSld>
  <p:clrMapOvr>
    <a:masterClrMapping/>
  </p:clrMapOvr>
  <p:transition>
    <p:fade thruBlk="1"/>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48BD98-6EA6-4C27-85F8-8CDE8EB5D265}"/>
              </a:ext>
            </a:extLst>
          </p:cNvPr>
          <p:cNvPicPr>
            <a:picLocks noChangeAspect="1"/>
          </p:cNvPicPr>
          <p:nvPr/>
        </p:nvPicPr>
        <p:blipFill>
          <a:blip r:embed="rId3"/>
          <a:stretch>
            <a:fillRect/>
          </a:stretch>
        </p:blipFill>
        <p:spPr>
          <a:xfrm>
            <a:off x="190500" y="155774"/>
            <a:ext cx="8763000" cy="6257286"/>
          </a:xfrm>
          <a:prstGeom prst="rect">
            <a:avLst/>
          </a:prstGeom>
        </p:spPr>
      </p:pic>
      <p:sp>
        <p:nvSpPr>
          <p:cNvPr id="10" name="Left Arrow 5">
            <a:extLst>
              <a:ext uri="{FF2B5EF4-FFF2-40B4-BE49-F238E27FC236}">
                <a16:creationId xmlns:a16="http://schemas.microsoft.com/office/drawing/2014/main" id="{1879607D-8069-4EF7-BF0A-725E56D58082}"/>
              </a:ext>
            </a:extLst>
          </p:cNvPr>
          <p:cNvSpPr/>
          <p:nvPr/>
        </p:nvSpPr>
        <p:spPr bwMode="auto">
          <a:xfrm>
            <a:off x="5410200" y="2249587"/>
            <a:ext cx="2438400" cy="457200"/>
          </a:xfrm>
          <a:prstGeom prst="leftArrow">
            <a:avLst/>
          </a:prstGeom>
          <a:solidFill>
            <a:srgbClr val="FF0000"/>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80000"/>
              </a:lnSpc>
              <a:spcBef>
                <a:spcPct val="2000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1" name="Left Arrow 8">
            <a:extLst>
              <a:ext uri="{FF2B5EF4-FFF2-40B4-BE49-F238E27FC236}">
                <a16:creationId xmlns:a16="http://schemas.microsoft.com/office/drawing/2014/main" id="{ACCF754B-4BA4-437D-8E7D-D95943751547}"/>
              </a:ext>
            </a:extLst>
          </p:cNvPr>
          <p:cNvSpPr/>
          <p:nvPr/>
        </p:nvSpPr>
        <p:spPr bwMode="auto">
          <a:xfrm>
            <a:off x="2514601" y="2592487"/>
            <a:ext cx="2438400" cy="457200"/>
          </a:xfrm>
          <a:prstGeom prst="leftArrow">
            <a:avLst/>
          </a:prstGeom>
          <a:solidFill>
            <a:srgbClr val="FF0000"/>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80000"/>
              </a:lnSpc>
              <a:spcBef>
                <a:spcPct val="2000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2" name="Left Arrow 7">
            <a:extLst>
              <a:ext uri="{FF2B5EF4-FFF2-40B4-BE49-F238E27FC236}">
                <a16:creationId xmlns:a16="http://schemas.microsoft.com/office/drawing/2014/main" id="{BE06CA20-9272-41B1-B9DD-3A335602BFC7}"/>
              </a:ext>
            </a:extLst>
          </p:cNvPr>
          <p:cNvSpPr/>
          <p:nvPr/>
        </p:nvSpPr>
        <p:spPr bwMode="auto">
          <a:xfrm>
            <a:off x="1524000" y="5105400"/>
            <a:ext cx="2438400" cy="457200"/>
          </a:xfrm>
          <a:prstGeom prst="leftArrow">
            <a:avLst/>
          </a:prstGeom>
          <a:solidFill>
            <a:srgbClr val="FF0000"/>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80000"/>
              </a:lnSpc>
              <a:spcBef>
                <a:spcPct val="2000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 name="TextBox 3">
            <a:extLst>
              <a:ext uri="{FF2B5EF4-FFF2-40B4-BE49-F238E27FC236}">
                <a16:creationId xmlns:a16="http://schemas.microsoft.com/office/drawing/2014/main" id="{02AABBDF-56BA-4ED3-A195-5238C0A5B5A7}"/>
              </a:ext>
            </a:extLst>
          </p:cNvPr>
          <p:cNvSpPr txBox="1"/>
          <p:nvPr/>
        </p:nvSpPr>
        <p:spPr>
          <a:xfrm>
            <a:off x="1752600" y="6379060"/>
            <a:ext cx="5257800" cy="646331"/>
          </a:xfrm>
          <a:prstGeom prst="rect">
            <a:avLst/>
          </a:prstGeom>
          <a:noFill/>
        </p:spPr>
        <p:txBody>
          <a:bodyPr wrap="square" rtlCol="0">
            <a:spAutoFit/>
          </a:bodyPr>
          <a:lstStyle/>
          <a:p>
            <a:r>
              <a:rPr lang="en-US" dirty="0">
                <a:solidFill>
                  <a:srgbClr val="0000FF"/>
                </a:solidFill>
                <a:hlinkClick r:id="rId4">
                  <a:extLst>
                    <a:ext uri="{A12FA001-AC4F-418D-AE19-62706E023703}">
                      <ahyp:hlinkClr xmlns:ahyp="http://schemas.microsoft.com/office/drawing/2018/hyperlinkcolor" val="tx"/>
                    </a:ext>
                  </a:extLst>
                </a:hlinkClick>
              </a:rPr>
              <a:t>https://www.nj.gov/education/edsupport/diabetes/</a:t>
            </a:r>
            <a:endParaRPr lang="en-US" dirty="0">
              <a:solidFill>
                <a:srgbClr val="0000FF"/>
              </a:solidFill>
            </a:endParaRPr>
          </a:p>
          <a:p>
            <a:endParaRPr lang="en-US" dirty="0"/>
          </a:p>
        </p:txBody>
      </p:sp>
    </p:spTree>
    <p:extLst>
      <p:ext uri="{BB962C8B-B14F-4D97-AF65-F5344CB8AC3E}">
        <p14:creationId xmlns:p14="http://schemas.microsoft.com/office/powerpoint/2010/main" val="2730047587"/>
      </p:ext>
    </p:extLst>
  </p:cSld>
  <p:clrMapOvr>
    <a:masterClrMapping/>
  </p:clrMapOvr>
  <p:transition>
    <p:fade thruBlk="1"/>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62712"/>
            <a:ext cx="7824236" cy="6048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92453584"/>
      </p:ext>
    </p:extLst>
  </p:cSld>
  <p:clrMapOvr>
    <a:masterClrMapping/>
  </p:clrMapOvr>
  <p:transition>
    <p:fade thruBlk="1"/>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381000"/>
            <a:ext cx="7910512" cy="61045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06663522"/>
      </p:ext>
    </p:extLst>
  </p:cSld>
  <p:clrMapOvr>
    <a:masterClrMapping/>
  </p:clrMapOvr>
  <p:transition>
    <p:fade thruBlk="1"/>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DD8179-F970-4D36-8F4A-876717DBA173}"/>
              </a:ext>
            </a:extLst>
          </p:cNvPr>
          <p:cNvPicPr>
            <a:picLocks noChangeAspect="1"/>
          </p:cNvPicPr>
          <p:nvPr/>
        </p:nvPicPr>
        <p:blipFill>
          <a:blip r:embed="rId2"/>
          <a:stretch>
            <a:fillRect/>
          </a:stretch>
        </p:blipFill>
        <p:spPr>
          <a:xfrm>
            <a:off x="261641" y="265153"/>
            <a:ext cx="8620717" cy="6327694"/>
          </a:xfrm>
          <a:prstGeom prst="rect">
            <a:avLst/>
          </a:prstGeom>
        </p:spPr>
      </p:pic>
    </p:spTree>
    <p:extLst>
      <p:ext uri="{BB962C8B-B14F-4D97-AF65-F5344CB8AC3E}">
        <p14:creationId xmlns:p14="http://schemas.microsoft.com/office/powerpoint/2010/main" val="2349418907"/>
      </p:ext>
    </p:extLst>
  </p:cSld>
  <p:clrMapOvr>
    <a:masterClrMapping/>
  </p:clrMapOvr>
  <p:transition>
    <p:fade thruBlk="1"/>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FDE375-F9EE-442C-89E5-E433AF3BA02A}"/>
              </a:ext>
            </a:extLst>
          </p:cNvPr>
          <p:cNvPicPr>
            <a:picLocks noChangeAspect="1"/>
          </p:cNvPicPr>
          <p:nvPr/>
        </p:nvPicPr>
        <p:blipFill>
          <a:blip r:embed="rId2"/>
          <a:stretch>
            <a:fillRect/>
          </a:stretch>
        </p:blipFill>
        <p:spPr>
          <a:xfrm>
            <a:off x="287287" y="266054"/>
            <a:ext cx="8569426" cy="6325891"/>
          </a:xfrm>
          <a:prstGeom prst="rect">
            <a:avLst/>
          </a:prstGeom>
        </p:spPr>
      </p:pic>
    </p:spTree>
    <p:extLst>
      <p:ext uri="{BB962C8B-B14F-4D97-AF65-F5344CB8AC3E}">
        <p14:creationId xmlns:p14="http://schemas.microsoft.com/office/powerpoint/2010/main" val="4026789353"/>
      </p:ext>
    </p:extLst>
  </p:cSld>
  <p:clrMapOvr>
    <a:masterClrMapping/>
  </p:clrMapOvr>
  <p:transition>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D8BC0A0E-BAD5-1E62-61B2-86A5D6D93D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5592" y="2400299"/>
            <a:ext cx="3069745" cy="4510478"/>
          </a:xfrm>
          <a:prstGeom prst="rect">
            <a:avLst/>
          </a:prstGeom>
        </p:spPr>
      </p:pic>
      <p:pic>
        <p:nvPicPr>
          <p:cNvPr id="21" name="Picture 2" descr="C:\Documents and Settings\Frank Laranko\My Documents\My Pictures\diabetes\brick pump.jpg">
            <a:extLst>
              <a:ext uri="{FF2B5EF4-FFF2-40B4-BE49-F238E27FC236}">
                <a16:creationId xmlns:a16="http://schemas.microsoft.com/office/drawing/2014/main" id="{D57FE2A3-222E-4314-2E20-477E715B856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7106" y="0"/>
            <a:ext cx="3851399"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a:extLst>
              <a:ext uri="{FF2B5EF4-FFF2-40B4-BE49-F238E27FC236}">
                <a16:creationId xmlns:a16="http://schemas.microsoft.com/office/drawing/2014/main" id="{ABCE8B1D-787B-9394-971C-BA1AF17665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81028" y="581024"/>
            <a:ext cx="4648201" cy="3486151"/>
          </a:xfrm>
          <a:prstGeom prst="rect">
            <a:avLst/>
          </a:prstGeom>
        </p:spPr>
      </p:pic>
    </p:spTree>
    <p:extLst>
      <p:ext uri="{BB962C8B-B14F-4D97-AF65-F5344CB8AC3E}">
        <p14:creationId xmlns:p14="http://schemas.microsoft.com/office/powerpoint/2010/main" val="3656442671"/>
      </p:ext>
    </p:extLst>
  </p:cSld>
  <p:clrMapOvr>
    <a:masterClrMapping/>
  </p:clrMapOvr>
  <p:transition>
    <p:fade thruBlk="1"/>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27756"/>
            <a:ext cx="8229600" cy="63397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Left Arrow 1"/>
          <p:cNvSpPr/>
          <p:nvPr/>
        </p:nvSpPr>
        <p:spPr bwMode="auto">
          <a:xfrm>
            <a:off x="5562600" y="2286000"/>
            <a:ext cx="1752600" cy="228600"/>
          </a:xfrm>
          <a:prstGeom prst="leftArrow">
            <a:avLst/>
          </a:prstGeom>
          <a:solidFill>
            <a:srgbClr val="FF0000"/>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80000"/>
              </a:lnSpc>
              <a:spcBef>
                <a:spcPct val="2000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 name="Left Arrow 3"/>
          <p:cNvSpPr/>
          <p:nvPr/>
        </p:nvSpPr>
        <p:spPr bwMode="auto">
          <a:xfrm>
            <a:off x="3776472" y="4114800"/>
            <a:ext cx="1752600" cy="228600"/>
          </a:xfrm>
          <a:prstGeom prst="leftArrow">
            <a:avLst/>
          </a:prstGeom>
          <a:solidFill>
            <a:srgbClr val="FF0000"/>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80000"/>
              </a:lnSpc>
              <a:spcBef>
                <a:spcPct val="2000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080396462"/>
      </p:ext>
    </p:extLst>
  </p:cSld>
  <p:clrMapOvr>
    <a:masterClrMapping/>
  </p:clrMapOvr>
  <p:transition>
    <p:fade thruBlk="1"/>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381000"/>
            <a:ext cx="7891462" cy="61013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Left Arrow 2"/>
          <p:cNvSpPr/>
          <p:nvPr/>
        </p:nvSpPr>
        <p:spPr bwMode="auto">
          <a:xfrm>
            <a:off x="4572000" y="3317359"/>
            <a:ext cx="1752600" cy="228600"/>
          </a:xfrm>
          <a:prstGeom prst="leftArrow">
            <a:avLst/>
          </a:prstGeom>
          <a:solidFill>
            <a:srgbClr val="FF0000"/>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80000"/>
              </a:lnSpc>
              <a:spcBef>
                <a:spcPct val="2000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 name="Left Arrow 3"/>
          <p:cNvSpPr/>
          <p:nvPr/>
        </p:nvSpPr>
        <p:spPr bwMode="auto">
          <a:xfrm>
            <a:off x="5571744" y="4724400"/>
            <a:ext cx="1752600" cy="228600"/>
          </a:xfrm>
          <a:prstGeom prst="leftArrow">
            <a:avLst/>
          </a:prstGeom>
          <a:solidFill>
            <a:srgbClr val="FF0000"/>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80000"/>
              </a:lnSpc>
              <a:spcBef>
                <a:spcPct val="2000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4179781564"/>
      </p:ext>
    </p:extLst>
  </p:cSld>
  <p:clrMapOvr>
    <a:masterClrMapping/>
  </p:clrMapOvr>
  <p:transition>
    <p:fade thruBlk="1"/>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83463"/>
            <a:ext cx="8147797" cy="6296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Left Arrow 2"/>
          <p:cNvSpPr/>
          <p:nvPr/>
        </p:nvSpPr>
        <p:spPr bwMode="auto">
          <a:xfrm>
            <a:off x="6324600" y="3317175"/>
            <a:ext cx="1752600" cy="228600"/>
          </a:xfrm>
          <a:prstGeom prst="leftArrow">
            <a:avLst/>
          </a:prstGeom>
          <a:solidFill>
            <a:srgbClr val="FF0000"/>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80000"/>
              </a:lnSpc>
              <a:spcBef>
                <a:spcPct val="2000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 name="Left Arrow 3"/>
          <p:cNvSpPr/>
          <p:nvPr/>
        </p:nvSpPr>
        <p:spPr bwMode="auto">
          <a:xfrm>
            <a:off x="4343400" y="5181600"/>
            <a:ext cx="1752600" cy="228600"/>
          </a:xfrm>
          <a:prstGeom prst="leftArrow">
            <a:avLst/>
          </a:prstGeom>
          <a:solidFill>
            <a:srgbClr val="FF0000"/>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80000"/>
              </a:lnSpc>
              <a:spcBef>
                <a:spcPct val="2000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755826804"/>
      </p:ext>
    </p:extLst>
  </p:cSld>
  <p:clrMapOvr>
    <a:masterClrMapping/>
  </p:clrMapOvr>
  <p:transition>
    <p:fade thruBlk="1"/>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D8DAF2A-0C4C-4D60-BC6D-7B3498F66FF2}"/>
              </a:ext>
            </a:extLst>
          </p:cNvPr>
          <p:cNvSpPr/>
          <p:nvPr/>
        </p:nvSpPr>
        <p:spPr>
          <a:xfrm>
            <a:off x="228600" y="6484977"/>
            <a:ext cx="8458200" cy="338554"/>
          </a:xfrm>
          <a:prstGeom prst="rect">
            <a:avLst/>
          </a:prstGeom>
        </p:spPr>
        <p:txBody>
          <a:bodyPr wrap="square">
            <a:spAutoFit/>
          </a:bodyPr>
          <a:lstStyle/>
          <a:p>
            <a:r>
              <a:rPr lang="en-US" sz="1600" b="1" dirty="0">
                <a:solidFill>
                  <a:srgbClr val="0000FF"/>
                </a:solidFill>
              </a:rPr>
              <a:t>https://diabetes.org/tools-support/know-your-rights/safe-at-school-state-laws</a:t>
            </a:r>
          </a:p>
        </p:txBody>
      </p:sp>
      <p:pic>
        <p:nvPicPr>
          <p:cNvPr id="7" name="Picture 6">
            <a:extLst>
              <a:ext uri="{FF2B5EF4-FFF2-40B4-BE49-F238E27FC236}">
                <a16:creationId xmlns:a16="http://schemas.microsoft.com/office/drawing/2014/main" id="{4B753A02-5F82-4995-4117-39A5F45867A8}"/>
              </a:ext>
            </a:extLst>
          </p:cNvPr>
          <p:cNvPicPr>
            <a:picLocks noChangeAspect="1"/>
          </p:cNvPicPr>
          <p:nvPr/>
        </p:nvPicPr>
        <p:blipFill>
          <a:blip r:embed="rId2"/>
          <a:stretch>
            <a:fillRect/>
          </a:stretch>
        </p:blipFill>
        <p:spPr>
          <a:xfrm>
            <a:off x="6338140" y="152400"/>
            <a:ext cx="2781541" cy="6149873"/>
          </a:xfrm>
          <a:prstGeom prst="rect">
            <a:avLst/>
          </a:prstGeom>
        </p:spPr>
      </p:pic>
      <p:pic>
        <p:nvPicPr>
          <p:cNvPr id="8" name="Picture 7">
            <a:extLst>
              <a:ext uri="{FF2B5EF4-FFF2-40B4-BE49-F238E27FC236}">
                <a16:creationId xmlns:a16="http://schemas.microsoft.com/office/drawing/2014/main" id="{5D98CC58-CC31-711B-EEDF-CF21356F22C3}"/>
              </a:ext>
            </a:extLst>
          </p:cNvPr>
          <p:cNvPicPr>
            <a:picLocks noChangeAspect="1"/>
          </p:cNvPicPr>
          <p:nvPr/>
        </p:nvPicPr>
        <p:blipFill>
          <a:blip r:embed="rId3"/>
          <a:stretch>
            <a:fillRect/>
          </a:stretch>
        </p:blipFill>
        <p:spPr>
          <a:xfrm>
            <a:off x="60798" y="228600"/>
            <a:ext cx="6621767" cy="5443825"/>
          </a:xfrm>
          <a:prstGeom prst="rect">
            <a:avLst/>
          </a:prstGeom>
        </p:spPr>
      </p:pic>
      <mc:AlternateContent xmlns:mc="http://schemas.openxmlformats.org/markup-compatibility/2006" xmlns:p14="http://schemas.microsoft.com/office/powerpoint/2010/main">
        <mc:Choice Requires="p14">
          <p:contentPart p14:bwMode="auto" r:id="rId4">
            <p14:nvContentPartPr>
              <p14:cNvPr id="9" name="Ink 8">
                <a:extLst>
                  <a:ext uri="{FF2B5EF4-FFF2-40B4-BE49-F238E27FC236}">
                    <a16:creationId xmlns:a16="http://schemas.microsoft.com/office/drawing/2014/main" id="{E4C7C1A1-3225-8CA5-3D3E-936260FD01E7}"/>
                  </a:ext>
                </a:extLst>
              </p14:cNvPr>
              <p14:cNvContentPartPr/>
              <p14:nvPr/>
            </p14:nvContentPartPr>
            <p14:xfrm>
              <a:off x="7159557" y="3390740"/>
              <a:ext cx="1892520" cy="83160"/>
            </p14:xfrm>
          </p:contentPart>
        </mc:Choice>
        <mc:Fallback xmlns="">
          <p:pic>
            <p:nvPicPr>
              <p:cNvPr id="9" name="Ink 8">
                <a:extLst>
                  <a:ext uri="{FF2B5EF4-FFF2-40B4-BE49-F238E27FC236}">
                    <a16:creationId xmlns:a16="http://schemas.microsoft.com/office/drawing/2014/main" id="{E4C7C1A1-3225-8CA5-3D3E-936260FD01E7}"/>
                  </a:ext>
                </a:extLst>
              </p:cNvPr>
              <p:cNvPicPr/>
              <p:nvPr/>
            </p:nvPicPr>
            <p:blipFill>
              <a:blip r:embed="rId5"/>
              <a:stretch>
                <a:fillRect/>
              </a:stretch>
            </p:blipFill>
            <p:spPr>
              <a:xfrm>
                <a:off x="7105557" y="3282740"/>
                <a:ext cx="2000160" cy="2988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0" name="Ink 9">
                <a:extLst>
                  <a:ext uri="{FF2B5EF4-FFF2-40B4-BE49-F238E27FC236}">
                    <a16:creationId xmlns:a16="http://schemas.microsoft.com/office/drawing/2014/main" id="{FCB491B2-BD46-8EAD-A2D9-AD78ADA9FA9F}"/>
                  </a:ext>
                </a:extLst>
              </p14:cNvPr>
              <p14:cNvContentPartPr/>
              <p14:nvPr/>
            </p14:nvContentPartPr>
            <p14:xfrm>
              <a:off x="7169277" y="3570020"/>
              <a:ext cx="1389960" cy="89280"/>
            </p14:xfrm>
          </p:contentPart>
        </mc:Choice>
        <mc:Fallback xmlns="">
          <p:pic>
            <p:nvPicPr>
              <p:cNvPr id="10" name="Ink 9">
                <a:extLst>
                  <a:ext uri="{FF2B5EF4-FFF2-40B4-BE49-F238E27FC236}">
                    <a16:creationId xmlns:a16="http://schemas.microsoft.com/office/drawing/2014/main" id="{FCB491B2-BD46-8EAD-A2D9-AD78ADA9FA9F}"/>
                  </a:ext>
                </a:extLst>
              </p:cNvPr>
              <p:cNvPicPr/>
              <p:nvPr/>
            </p:nvPicPr>
            <p:blipFill>
              <a:blip r:embed="rId7"/>
              <a:stretch>
                <a:fillRect/>
              </a:stretch>
            </p:blipFill>
            <p:spPr>
              <a:xfrm>
                <a:off x="7115277" y="3462020"/>
                <a:ext cx="1497600" cy="3049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1" name="Ink 10">
                <a:extLst>
                  <a:ext uri="{FF2B5EF4-FFF2-40B4-BE49-F238E27FC236}">
                    <a16:creationId xmlns:a16="http://schemas.microsoft.com/office/drawing/2014/main" id="{2BB03831-B23B-C60D-DEE4-52E2E84CF489}"/>
                  </a:ext>
                </a:extLst>
              </p14:cNvPr>
              <p14:cNvContentPartPr/>
              <p14:nvPr/>
            </p14:nvContentPartPr>
            <p14:xfrm>
              <a:off x="7130037" y="3689900"/>
              <a:ext cx="623160" cy="75600"/>
            </p14:xfrm>
          </p:contentPart>
        </mc:Choice>
        <mc:Fallback xmlns="">
          <p:pic>
            <p:nvPicPr>
              <p:cNvPr id="11" name="Ink 10">
                <a:extLst>
                  <a:ext uri="{FF2B5EF4-FFF2-40B4-BE49-F238E27FC236}">
                    <a16:creationId xmlns:a16="http://schemas.microsoft.com/office/drawing/2014/main" id="{2BB03831-B23B-C60D-DEE4-52E2E84CF489}"/>
                  </a:ext>
                </a:extLst>
              </p:cNvPr>
              <p:cNvPicPr/>
              <p:nvPr/>
            </p:nvPicPr>
            <p:blipFill>
              <a:blip r:embed="rId9"/>
              <a:stretch>
                <a:fillRect/>
              </a:stretch>
            </p:blipFill>
            <p:spPr>
              <a:xfrm>
                <a:off x="7076397" y="3582260"/>
                <a:ext cx="730800" cy="2912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2" name="Ink 11">
                <a:extLst>
                  <a:ext uri="{FF2B5EF4-FFF2-40B4-BE49-F238E27FC236}">
                    <a16:creationId xmlns:a16="http://schemas.microsoft.com/office/drawing/2014/main" id="{EC5B7468-9926-C4F1-F941-A3490542C5B8}"/>
                  </a:ext>
                </a:extLst>
              </p14:cNvPr>
              <p14:cNvContentPartPr/>
              <p14:nvPr/>
            </p14:nvContentPartPr>
            <p14:xfrm>
              <a:off x="7159557" y="3959180"/>
              <a:ext cx="1818720" cy="88560"/>
            </p14:xfrm>
          </p:contentPart>
        </mc:Choice>
        <mc:Fallback xmlns="">
          <p:pic>
            <p:nvPicPr>
              <p:cNvPr id="12" name="Ink 11">
                <a:extLst>
                  <a:ext uri="{FF2B5EF4-FFF2-40B4-BE49-F238E27FC236}">
                    <a16:creationId xmlns:a16="http://schemas.microsoft.com/office/drawing/2014/main" id="{EC5B7468-9926-C4F1-F941-A3490542C5B8}"/>
                  </a:ext>
                </a:extLst>
              </p:cNvPr>
              <p:cNvPicPr/>
              <p:nvPr/>
            </p:nvPicPr>
            <p:blipFill>
              <a:blip r:embed="rId11"/>
              <a:stretch>
                <a:fillRect/>
              </a:stretch>
            </p:blipFill>
            <p:spPr>
              <a:xfrm>
                <a:off x="7105557" y="3851180"/>
                <a:ext cx="1926360" cy="3042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3" name="Ink 12">
                <a:extLst>
                  <a:ext uri="{FF2B5EF4-FFF2-40B4-BE49-F238E27FC236}">
                    <a16:creationId xmlns:a16="http://schemas.microsoft.com/office/drawing/2014/main" id="{A3D9A8BB-5413-6E84-A236-CBBA759C84A9}"/>
                  </a:ext>
                </a:extLst>
              </p14:cNvPr>
              <p14:cNvContentPartPr/>
              <p14:nvPr/>
            </p14:nvContentPartPr>
            <p14:xfrm>
              <a:off x="7208157" y="4192460"/>
              <a:ext cx="360" cy="360"/>
            </p14:xfrm>
          </p:contentPart>
        </mc:Choice>
        <mc:Fallback xmlns="">
          <p:pic>
            <p:nvPicPr>
              <p:cNvPr id="13" name="Ink 12">
                <a:extLst>
                  <a:ext uri="{FF2B5EF4-FFF2-40B4-BE49-F238E27FC236}">
                    <a16:creationId xmlns:a16="http://schemas.microsoft.com/office/drawing/2014/main" id="{A3D9A8BB-5413-6E84-A236-CBBA759C84A9}"/>
                  </a:ext>
                </a:extLst>
              </p:cNvPr>
              <p:cNvPicPr/>
              <p:nvPr/>
            </p:nvPicPr>
            <p:blipFill>
              <a:blip r:embed="rId13"/>
              <a:stretch>
                <a:fillRect/>
              </a:stretch>
            </p:blipFill>
            <p:spPr>
              <a:xfrm>
                <a:off x="7154517" y="4084820"/>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4" name="Ink 13">
                <a:extLst>
                  <a:ext uri="{FF2B5EF4-FFF2-40B4-BE49-F238E27FC236}">
                    <a16:creationId xmlns:a16="http://schemas.microsoft.com/office/drawing/2014/main" id="{EA6EABB1-AE94-121A-2CD2-D5FA1EAB4C3B}"/>
                  </a:ext>
                </a:extLst>
              </p14:cNvPr>
              <p14:cNvContentPartPr/>
              <p14:nvPr/>
            </p14:nvContentPartPr>
            <p14:xfrm>
              <a:off x="7208157" y="4192460"/>
              <a:ext cx="1808640" cy="30600"/>
            </p14:xfrm>
          </p:contentPart>
        </mc:Choice>
        <mc:Fallback xmlns="">
          <p:pic>
            <p:nvPicPr>
              <p:cNvPr id="14" name="Ink 13">
                <a:extLst>
                  <a:ext uri="{FF2B5EF4-FFF2-40B4-BE49-F238E27FC236}">
                    <a16:creationId xmlns:a16="http://schemas.microsoft.com/office/drawing/2014/main" id="{EA6EABB1-AE94-121A-2CD2-D5FA1EAB4C3B}"/>
                  </a:ext>
                </a:extLst>
              </p:cNvPr>
              <p:cNvPicPr/>
              <p:nvPr/>
            </p:nvPicPr>
            <p:blipFill>
              <a:blip r:embed="rId15"/>
              <a:stretch>
                <a:fillRect/>
              </a:stretch>
            </p:blipFill>
            <p:spPr>
              <a:xfrm>
                <a:off x="7154517" y="4084460"/>
                <a:ext cx="1916280" cy="24624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5" name="Ink 14">
                <a:extLst>
                  <a:ext uri="{FF2B5EF4-FFF2-40B4-BE49-F238E27FC236}">
                    <a16:creationId xmlns:a16="http://schemas.microsoft.com/office/drawing/2014/main" id="{21CAEE5B-B9FB-EFD8-03C9-68B6B960D871}"/>
                  </a:ext>
                </a:extLst>
              </p14:cNvPr>
              <p14:cNvContentPartPr/>
              <p14:nvPr/>
            </p14:nvContentPartPr>
            <p14:xfrm>
              <a:off x="7130037" y="5028740"/>
              <a:ext cx="1624320" cy="69120"/>
            </p14:xfrm>
          </p:contentPart>
        </mc:Choice>
        <mc:Fallback xmlns="">
          <p:pic>
            <p:nvPicPr>
              <p:cNvPr id="15" name="Ink 14">
                <a:extLst>
                  <a:ext uri="{FF2B5EF4-FFF2-40B4-BE49-F238E27FC236}">
                    <a16:creationId xmlns:a16="http://schemas.microsoft.com/office/drawing/2014/main" id="{21CAEE5B-B9FB-EFD8-03C9-68B6B960D871}"/>
                  </a:ext>
                </a:extLst>
              </p:cNvPr>
              <p:cNvPicPr/>
              <p:nvPr/>
            </p:nvPicPr>
            <p:blipFill>
              <a:blip r:embed="rId17"/>
              <a:stretch>
                <a:fillRect/>
              </a:stretch>
            </p:blipFill>
            <p:spPr>
              <a:xfrm>
                <a:off x="7076397" y="4920740"/>
                <a:ext cx="1731960" cy="28476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6" name="Ink 15">
                <a:extLst>
                  <a:ext uri="{FF2B5EF4-FFF2-40B4-BE49-F238E27FC236}">
                    <a16:creationId xmlns:a16="http://schemas.microsoft.com/office/drawing/2014/main" id="{82B1B3C2-90A5-DD8B-DB53-F5A0DE6C5BB1}"/>
                  </a:ext>
                </a:extLst>
              </p14:cNvPr>
              <p14:cNvContentPartPr/>
              <p14:nvPr/>
            </p14:nvContentPartPr>
            <p14:xfrm>
              <a:off x="7188357" y="5484500"/>
              <a:ext cx="1184760" cy="109440"/>
            </p14:xfrm>
          </p:contentPart>
        </mc:Choice>
        <mc:Fallback xmlns="">
          <p:pic>
            <p:nvPicPr>
              <p:cNvPr id="16" name="Ink 15">
                <a:extLst>
                  <a:ext uri="{FF2B5EF4-FFF2-40B4-BE49-F238E27FC236}">
                    <a16:creationId xmlns:a16="http://schemas.microsoft.com/office/drawing/2014/main" id="{82B1B3C2-90A5-DD8B-DB53-F5A0DE6C5BB1}"/>
                  </a:ext>
                </a:extLst>
              </p:cNvPr>
              <p:cNvPicPr/>
              <p:nvPr/>
            </p:nvPicPr>
            <p:blipFill>
              <a:blip r:embed="rId19"/>
              <a:stretch>
                <a:fillRect/>
              </a:stretch>
            </p:blipFill>
            <p:spPr>
              <a:xfrm>
                <a:off x="7134717" y="5376860"/>
                <a:ext cx="1292400" cy="32508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7" name="Ink 16">
                <a:extLst>
                  <a:ext uri="{FF2B5EF4-FFF2-40B4-BE49-F238E27FC236}">
                    <a16:creationId xmlns:a16="http://schemas.microsoft.com/office/drawing/2014/main" id="{D1D33941-8B31-2DCA-1AB5-E0329283024D}"/>
                  </a:ext>
                </a:extLst>
              </p14:cNvPr>
              <p14:cNvContentPartPr/>
              <p14:nvPr/>
            </p14:nvContentPartPr>
            <p14:xfrm>
              <a:off x="7101237" y="5699780"/>
              <a:ext cx="913320" cy="49320"/>
            </p14:xfrm>
          </p:contentPart>
        </mc:Choice>
        <mc:Fallback xmlns="">
          <p:pic>
            <p:nvPicPr>
              <p:cNvPr id="17" name="Ink 16">
                <a:extLst>
                  <a:ext uri="{FF2B5EF4-FFF2-40B4-BE49-F238E27FC236}">
                    <a16:creationId xmlns:a16="http://schemas.microsoft.com/office/drawing/2014/main" id="{D1D33941-8B31-2DCA-1AB5-E0329283024D}"/>
                  </a:ext>
                </a:extLst>
              </p:cNvPr>
              <p:cNvPicPr/>
              <p:nvPr/>
            </p:nvPicPr>
            <p:blipFill>
              <a:blip r:embed="rId21"/>
              <a:stretch>
                <a:fillRect/>
              </a:stretch>
            </p:blipFill>
            <p:spPr>
              <a:xfrm>
                <a:off x="7047237" y="5592140"/>
                <a:ext cx="1020960" cy="26496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8" name="Ink 17">
                <a:extLst>
                  <a:ext uri="{FF2B5EF4-FFF2-40B4-BE49-F238E27FC236}">
                    <a16:creationId xmlns:a16="http://schemas.microsoft.com/office/drawing/2014/main" id="{EA09CF5D-B119-72CD-1615-449B4ABF124E}"/>
                  </a:ext>
                </a:extLst>
              </p14:cNvPr>
              <p14:cNvContentPartPr/>
              <p14:nvPr/>
            </p14:nvContentPartPr>
            <p14:xfrm>
              <a:off x="7033197" y="6001820"/>
              <a:ext cx="942840" cy="10800"/>
            </p14:xfrm>
          </p:contentPart>
        </mc:Choice>
        <mc:Fallback xmlns="">
          <p:pic>
            <p:nvPicPr>
              <p:cNvPr id="18" name="Ink 17">
                <a:extLst>
                  <a:ext uri="{FF2B5EF4-FFF2-40B4-BE49-F238E27FC236}">
                    <a16:creationId xmlns:a16="http://schemas.microsoft.com/office/drawing/2014/main" id="{EA09CF5D-B119-72CD-1615-449B4ABF124E}"/>
                  </a:ext>
                </a:extLst>
              </p:cNvPr>
              <p:cNvPicPr/>
              <p:nvPr/>
            </p:nvPicPr>
            <p:blipFill>
              <a:blip r:embed="rId23"/>
              <a:stretch>
                <a:fillRect/>
              </a:stretch>
            </p:blipFill>
            <p:spPr>
              <a:xfrm>
                <a:off x="6979197" y="5894180"/>
                <a:ext cx="1050480" cy="22644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9" name="Ink 18">
                <a:extLst>
                  <a:ext uri="{FF2B5EF4-FFF2-40B4-BE49-F238E27FC236}">
                    <a16:creationId xmlns:a16="http://schemas.microsoft.com/office/drawing/2014/main" id="{D6FAC4D3-6EE9-9F58-EC98-EB420EBCEAEB}"/>
                  </a:ext>
                </a:extLst>
              </p14:cNvPr>
              <p14:cNvContentPartPr/>
              <p14:nvPr/>
            </p14:nvContentPartPr>
            <p14:xfrm>
              <a:off x="6575637" y="6060140"/>
              <a:ext cx="1157040" cy="146160"/>
            </p14:xfrm>
          </p:contentPart>
        </mc:Choice>
        <mc:Fallback xmlns="">
          <p:pic>
            <p:nvPicPr>
              <p:cNvPr id="19" name="Ink 18">
                <a:extLst>
                  <a:ext uri="{FF2B5EF4-FFF2-40B4-BE49-F238E27FC236}">
                    <a16:creationId xmlns:a16="http://schemas.microsoft.com/office/drawing/2014/main" id="{D6FAC4D3-6EE9-9F58-EC98-EB420EBCEAEB}"/>
                  </a:ext>
                </a:extLst>
              </p:cNvPr>
              <p:cNvPicPr/>
              <p:nvPr/>
            </p:nvPicPr>
            <p:blipFill>
              <a:blip r:embed="rId25"/>
              <a:stretch>
                <a:fillRect/>
              </a:stretch>
            </p:blipFill>
            <p:spPr>
              <a:xfrm>
                <a:off x="6521997" y="5952140"/>
                <a:ext cx="1264680" cy="3618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0" name="Ink 19">
                <a:extLst>
                  <a:ext uri="{FF2B5EF4-FFF2-40B4-BE49-F238E27FC236}">
                    <a16:creationId xmlns:a16="http://schemas.microsoft.com/office/drawing/2014/main" id="{C5A5B286-6001-B046-BD8F-A994351F9E7E}"/>
                  </a:ext>
                </a:extLst>
              </p14:cNvPr>
              <p14:cNvContentPartPr/>
              <p14:nvPr/>
            </p14:nvContentPartPr>
            <p14:xfrm>
              <a:off x="7120317" y="6136460"/>
              <a:ext cx="1738440" cy="128160"/>
            </p14:xfrm>
          </p:contentPart>
        </mc:Choice>
        <mc:Fallback xmlns="">
          <p:pic>
            <p:nvPicPr>
              <p:cNvPr id="20" name="Ink 19">
                <a:extLst>
                  <a:ext uri="{FF2B5EF4-FFF2-40B4-BE49-F238E27FC236}">
                    <a16:creationId xmlns:a16="http://schemas.microsoft.com/office/drawing/2014/main" id="{C5A5B286-6001-B046-BD8F-A994351F9E7E}"/>
                  </a:ext>
                </a:extLst>
              </p:cNvPr>
              <p:cNvPicPr/>
              <p:nvPr/>
            </p:nvPicPr>
            <p:blipFill>
              <a:blip r:embed="rId27"/>
              <a:stretch>
                <a:fillRect/>
              </a:stretch>
            </p:blipFill>
            <p:spPr>
              <a:xfrm>
                <a:off x="7066677" y="6028460"/>
                <a:ext cx="1846080" cy="343800"/>
              </a:xfrm>
              <a:prstGeom prst="rect">
                <a:avLst/>
              </a:prstGeom>
            </p:spPr>
          </p:pic>
        </mc:Fallback>
      </mc:AlternateContent>
    </p:spTree>
    <p:extLst>
      <p:ext uri="{BB962C8B-B14F-4D97-AF65-F5344CB8AC3E}">
        <p14:creationId xmlns:p14="http://schemas.microsoft.com/office/powerpoint/2010/main" val="3302687047"/>
      </p:ext>
    </p:extLst>
  </p:cSld>
  <p:clrMapOvr>
    <a:masterClrMapping/>
  </p:clrMapOvr>
  <p:transition>
    <p:fade thruBlk="1"/>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19200" y="4038600"/>
            <a:ext cx="7772400" cy="1362075"/>
          </a:xfrm>
        </p:spPr>
        <p:txBody>
          <a:bodyPr/>
          <a:lstStyle/>
          <a:p>
            <a:pPr algn="ctr"/>
            <a:r>
              <a:rPr lang="en-US" dirty="0"/>
              <a:t>504, </a:t>
            </a:r>
            <a:r>
              <a:rPr lang="en-US" dirty="0" err="1"/>
              <a:t>ihp</a:t>
            </a:r>
            <a:r>
              <a:rPr lang="en-US" dirty="0"/>
              <a:t>, </a:t>
            </a:r>
            <a:r>
              <a:rPr lang="en-US" dirty="0" err="1"/>
              <a:t>ehcp</a:t>
            </a:r>
            <a:r>
              <a:rPr lang="en-US" dirty="0"/>
              <a:t>, and DMMP</a:t>
            </a:r>
          </a:p>
        </p:txBody>
      </p:sp>
      <p:pic>
        <p:nvPicPr>
          <p:cNvPr id="47106" name="Picture 2" descr="C:\Users\Ashley\AppData\Local\Microsoft\Windows\INetCache\IE\RN64VRU7\nurse[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533400"/>
            <a:ext cx="3276600" cy="3024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1651392"/>
      </p:ext>
    </p:extLst>
  </p:cSld>
  <p:clrMapOvr>
    <a:masterClrMapping/>
  </p:clrMapOvr>
  <p:transition>
    <p:fade thruBlk="1"/>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52600" y="0"/>
            <a:ext cx="7010400" cy="838200"/>
          </a:xfrm>
        </p:spPr>
        <p:txBody>
          <a:bodyPr/>
          <a:lstStyle/>
          <a:p>
            <a:pPr algn="ctr"/>
            <a:r>
              <a:rPr lang="en-US" dirty="0"/>
              <a:t>504s, &amp; IHPs, &amp; EHCPs…oh my!</a:t>
            </a:r>
          </a:p>
        </p:txBody>
      </p:sp>
      <p:sp>
        <p:nvSpPr>
          <p:cNvPr id="5" name="Content Placeholder 4"/>
          <p:cNvSpPr>
            <a:spLocks noGrp="1"/>
          </p:cNvSpPr>
          <p:nvPr>
            <p:ph idx="1"/>
          </p:nvPr>
        </p:nvSpPr>
        <p:spPr>
          <a:xfrm>
            <a:off x="1752600" y="762000"/>
            <a:ext cx="7162800" cy="6096000"/>
          </a:xfrm>
        </p:spPr>
        <p:txBody>
          <a:bodyPr/>
          <a:lstStyle/>
          <a:p>
            <a:pPr>
              <a:buFont typeface="Courier New" panose="02070309020205020404" pitchFamily="49" charset="0"/>
              <a:buChar char="o"/>
            </a:pPr>
            <a:r>
              <a:rPr lang="en-US" sz="2200" dirty="0"/>
              <a:t>NJ state law requires each student with diabetes to have IHP and EHCP</a:t>
            </a:r>
          </a:p>
          <a:p>
            <a:pPr lvl="1">
              <a:buFont typeface="Courier New" panose="02070309020205020404" pitchFamily="49" charset="0"/>
              <a:buChar char="o"/>
            </a:pPr>
            <a:r>
              <a:rPr lang="en-US" dirty="0"/>
              <a:t>Updated each school year</a:t>
            </a:r>
          </a:p>
          <a:p>
            <a:pPr lvl="1">
              <a:buFont typeface="Courier New" panose="02070309020205020404" pitchFamily="49" charset="0"/>
              <a:buChar char="o"/>
            </a:pPr>
            <a:r>
              <a:rPr lang="en-US" dirty="0"/>
              <a:t>Based off of DMMP/MD orders</a:t>
            </a:r>
          </a:p>
          <a:p>
            <a:pPr lvl="1">
              <a:buFont typeface="Courier New" panose="02070309020205020404" pitchFamily="49" charset="0"/>
              <a:buChar char="o"/>
            </a:pPr>
            <a:r>
              <a:rPr lang="en-US" dirty="0"/>
              <a:t>Procedure guidelines and directions for student’s care while in school</a:t>
            </a:r>
          </a:p>
          <a:p>
            <a:pPr lvl="1">
              <a:buFont typeface="Courier New" panose="02070309020205020404" pitchFamily="49" charset="0"/>
              <a:buChar char="o"/>
            </a:pPr>
            <a:r>
              <a:rPr lang="en-US" dirty="0"/>
              <a:t>Parent should have opportunity to review and sign</a:t>
            </a:r>
          </a:p>
          <a:p>
            <a:pPr lvl="1">
              <a:buFont typeface="Courier New" panose="02070309020205020404" pitchFamily="49" charset="0"/>
              <a:buChar char="o"/>
            </a:pPr>
            <a:r>
              <a:rPr lang="en-US" dirty="0"/>
              <a:t>IHP more details, EHCP addresses emergencies (typically high and low BGs, plans for when CSN not on grounds, and evacuations and lockdowns)</a:t>
            </a:r>
          </a:p>
          <a:p>
            <a:pPr>
              <a:buFont typeface="Courier New" panose="02070309020205020404" pitchFamily="49" charset="0"/>
              <a:buChar char="o"/>
            </a:pPr>
            <a:r>
              <a:rPr lang="en-US" sz="2200" dirty="0"/>
              <a:t>504 Plan</a:t>
            </a:r>
          </a:p>
          <a:p>
            <a:pPr lvl="1">
              <a:buFont typeface="Courier New" panose="02070309020205020404" pitchFamily="49" charset="0"/>
              <a:buChar char="o"/>
            </a:pPr>
            <a:r>
              <a:rPr lang="en-US" dirty="0"/>
              <a:t>Updated each school year</a:t>
            </a:r>
          </a:p>
          <a:p>
            <a:pPr lvl="1">
              <a:buFont typeface="Courier New" panose="02070309020205020404" pitchFamily="49" charset="0"/>
              <a:buChar char="o"/>
            </a:pPr>
            <a:r>
              <a:rPr lang="en-US" dirty="0"/>
              <a:t>Should have—for student’s protection</a:t>
            </a:r>
          </a:p>
          <a:p>
            <a:pPr lvl="1">
              <a:buFont typeface="Courier New" panose="02070309020205020404" pitchFamily="49" charset="0"/>
              <a:buChar char="o"/>
            </a:pPr>
            <a:r>
              <a:rPr lang="en-US" dirty="0"/>
              <a:t>CSN should be on committee</a:t>
            </a:r>
          </a:p>
          <a:p>
            <a:pPr lvl="1">
              <a:buFont typeface="Courier New" panose="02070309020205020404" pitchFamily="49" charset="0"/>
              <a:buChar char="o"/>
            </a:pPr>
            <a:r>
              <a:rPr lang="en-US" dirty="0"/>
              <a:t>Outlines accommodations for student</a:t>
            </a:r>
          </a:p>
        </p:txBody>
      </p:sp>
    </p:spTree>
    <p:extLst>
      <p:ext uri="{BB962C8B-B14F-4D97-AF65-F5344CB8AC3E}">
        <p14:creationId xmlns:p14="http://schemas.microsoft.com/office/powerpoint/2010/main" val="605767626"/>
      </p:ext>
    </p:extLst>
  </p:cSld>
  <p:clrMapOvr>
    <a:masterClrMapping/>
  </p:clrMapOvr>
  <p:transition>
    <p:fade thruBlk="1"/>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529" y="457200"/>
            <a:ext cx="7967472" cy="61435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10456339"/>
      </p:ext>
    </p:extLst>
  </p:cSld>
  <p:clrMapOvr>
    <a:masterClrMapping/>
  </p:clrMapOvr>
  <p:transition>
    <p:fade thruBlk="1"/>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457200"/>
            <a:ext cx="7900987" cy="60923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76527691"/>
      </p:ext>
    </p:extLst>
  </p:cSld>
  <p:clrMapOvr>
    <a:masterClrMapping/>
  </p:clrMapOvr>
  <p:transition>
    <p:fade thruBlk="1"/>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685800"/>
            <a:ext cx="8543925" cy="5562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Left Arrow 3"/>
          <p:cNvSpPr/>
          <p:nvPr/>
        </p:nvSpPr>
        <p:spPr bwMode="auto">
          <a:xfrm>
            <a:off x="2438400" y="4343400"/>
            <a:ext cx="1752600" cy="228600"/>
          </a:xfrm>
          <a:prstGeom prst="leftArrow">
            <a:avLst/>
          </a:prstGeom>
          <a:solidFill>
            <a:srgbClr val="FF0000"/>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80000"/>
              </a:lnSpc>
              <a:spcBef>
                <a:spcPct val="2000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 name="Left Arrow 4"/>
          <p:cNvSpPr/>
          <p:nvPr/>
        </p:nvSpPr>
        <p:spPr bwMode="auto">
          <a:xfrm>
            <a:off x="5410200" y="4814316"/>
            <a:ext cx="1752600" cy="228600"/>
          </a:xfrm>
          <a:prstGeom prst="leftArrow">
            <a:avLst/>
          </a:prstGeom>
          <a:solidFill>
            <a:srgbClr val="FF0000"/>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80000"/>
              </a:lnSpc>
              <a:spcBef>
                <a:spcPct val="2000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6" name="Left Arrow 5"/>
          <p:cNvSpPr/>
          <p:nvPr/>
        </p:nvSpPr>
        <p:spPr bwMode="auto">
          <a:xfrm>
            <a:off x="6934200" y="5263896"/>
            <a:ext cx="1752600" cy="228600"/>
          </a:xfrm>
          <a:prstGeom prst="leftArrow">
            <a:avLst/>
          </a:prstGeom>
          <a:solidFill>
            <a:srgbClr val="FF0000"/>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80000"/>
              </a:lnSpc>
              <a:spcBef>
                <a:spcPct val="2000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7" name="Left Arrow 6"/>
          <p:cNvSpPr/>
          <p:nvPr/>
        </p:nvSpPr>
        <p:spPr bwMode="auto">
          <a:xfrm>
            <a:off x="3962400" y="5929884"/>
            <a:ext cx="1752600" cy="228600"/>
          </a:xfrm>
          <a:prstGeom prst="leftArrow">
            <a:avLst/>
          </a:prstGeom>
          <a:solidFill>
            <a:srgbClr val="FF0000"/>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80000"/>
              </a:lnSpc>
              <a:spcBef>
                <a:spcPct val="2000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 name="TextBox 2">
            <a:extLst>
              <a:ext uri="{FF2B5EF4-FFF2-40B4-BE49-F238E27FC236}">
                <a16:creationId xmlns:a16="http://schemas.microsoft.com/office/drawing/2014/main" id="{5A75CEDA-3B1B-53A6-690A-853F1F23DCFD}"/>
              </a:ext>
            </a:extLst>
          </p:cNvPr>
          <p:cNvSpPr txBox="1"/>
          <p:nvPr/>
        </p:nvSpPr>
        <p:spPr>
          <a:xfrm>
            <a:off x="838200" y="6347402"/>
            <a:ext cx="8620125" cy="369332"/>
          </a:xfrm>
          <a:prstGeom prst="rect">
            <a:avLst/>
          </a:prstGeom>
          <a:noFill/>
        </p:spPr>
        <p:txBody>
          <a:bodyPr wrap="square">
            <a:spAutoFit/>
          </a:bodyPr>
          <a:lstStyle/>
          <a:p>
            <a:r>
              <a:rPr lang="en-US" sz="1800" dirty="0">
                <a:solidFill>
                  <a:srgbClr val="0000FF"/>
                </a:solidFill>
                <a:hlinkClick r:id="rId4">
                  <a:extLst>
                    <a:ext uri="{A12FA001-AC4F-418D-AE19-62706E023703}">
                      <ahyp:hlinkClr xmlns:ahyp="http://schemas.microsoft.com/office/drawing/2018/hyperlinkcolor" val="tx"/>
                    </a:ext>
                  </a:extLst>
                </a:hlinkClick>
              </a:rPr>
              <a:t>http://main.diabetes.org/dorg/PDFs/Advocacy/Discrimination/504-plan.pdf</a:t>
            </a:r>
            <a:endParaRPr lang="en-US" sz="1800" dirty="0">
              <a:solidFill>
                <a:srgbClr val="0000FF"/>
              </a:solidFill>
            </a:endParaRPr>
          </a:p>
        </p:txBody>
      </p:sp>
    </p:spTree>
    <p:extLst>
      <p:ext uri="{BB962C8B-B14F-4D97-AF65-F5344CB8AC3E}">
        <p14:creationId xmlns:p14="http://schemas.microsoft.com/office/powerpoint/2010/main" val="1334557597"/>
      </p:ext>
    </p:extLst>
  </p:cSld>
  <p:clrMapOvr>
    <a:masterClrMapping/>
  </p:clrMapOvr>
  <p:transition>
    <p:fade thruBlk="1"/>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81200" y="5943600"/>
            <a:ext cx="6324600" cy="646331"/>
          </a:xfrm>
          <a:prstGeom prst="rect">
            <a:avLst/>
          </a:prstGeom>
        </p:spPr>
        <p:txBody>
          <a:bodyPr wrap="square">
            <a:spAutoFit/>
          </a:bodyPr>
          <a:lstStyle/>
          <a:p>
            <a:r>
              <a:rPr lang="en-US" dirty="0"/>
              <a:t>Colorado Kids with Diabetes</a:t>
            </a:r>
          </a:p>
          <a:p>
            <a:pPr lvl="1"/>
            <a:r>
              <a:rPr lang="en-US" dirty="0">
                <a:hlinkClick r:id="rId3"/>
              </a:rPr>
              <a:t>http://www.coloradokidswithdiabetes.org/nurse-files/</a:t>
            </a:r>
            <a:endParaRPr lang="en-US" dirty="0"/>
          </a:p>
        </p:txBody>
      </p:sp>
      <p:pic>
        <p:nvPicPr>
          <p:cNvPr id="4" name="Picture 3">
            <a:extLst>
              <a:ext uri="{FF2B5EF4-FFF2-40B4-BE49-F238E27FC236}">
                <a16:creationId xmlns:a16="http://schemas.microsoft.com/office/drawing/2014/main" id="{C22D1A1F-A66C-4846-9C91-59110F8C7F6D}"/>
              </a:ext>
            </a:extLst>
          </p:cNvPr>
          <p:cNvPicPr>
            <a:picLocks noChangeAspect="1"/>
          </p:cNvPicPr>
          <p:nvPr/>
        </p:nvPicPr>
        <p:blipFill>
          <a:blip r:embed="rId4"/>
          <a:stretch>
            <a:fillRect/>
          </a:stretch>
        </p:blipFill>
        <p:spPr>
          <a:xfrm>
            <a:off x="228600" y="106464"/>
            <a:ext cx="8686800" cy="5703786"/>
          </a:xfrm>
          <a:prstGeom prst="rect">
            <a:avLst/>
          </a:prstGeom>
        </p:spPr>
      </p:pic>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4AA1AB10-CBA7-DD76-CCFB-A7902E368734}"/>
                  </a:ext>
                </a:extLst>
              </p14:cNvPr>
              <p14:cNvContentPartPr/>
              <p14:nvPr/>
            </p14:nvContentPartPr>
            <p14:xfrm>
              <a:off x="6361797" y="5359220"/>
              <a:ext cx="1349280" cy="69840"/>
            </p14:xfrm>
          </p:contentPart>
        </mc:Choice>
        <mc:Fallback xmlns="">
          <p:pic>
            <p:nvPicPr>
              <p:cNvPr id="3" name="Ink 2">
                <a:extLst>
                  <a:ext uri="{FF2B5EF4-FFF2-40B4-BE49-F238E27FC236}">
                    <a16:creationId xmlns:a16="http://schemas.microsoft.com/office/drawing/2014/main" id="{4AA1AB10-CBA7-DD76-CCFB-A7902E368734}"/>
                  </a:ext>
                </a:extLst>
              </p:cNvPr>
              <p:cNvPicPr/>
              <p:nvPr/>
            </p:nvPicPr>
            <p:blipFill>
              <a:blip r:embed="rId6"/>
              <a:stretch>
                <a:fillRect/>
              </a:stretch>
            </p:blipFill>
            <p:spPr>
              <a:xfrm>
                <a:off x="6307797" y="5251220"/>
                <a:ext cx="1456920" cy="285480"/>
              </a:xfrm>
              <a:prstGeom prst="rect">
                <a:avLst/>
              </a:prstGeom>
            </p:spPr>
          </p:pic>
        </mc:Fallback>
      </mc:AlternateContent>
    </p:spTree>
    <p:extLst>
      <p:ext uri="{BB962C8B-B14F-4D97-AF65-F5344CB8AC3E}">
        <p14:creationId xmlns:p14="http://schemas.microsoft.com/office/powerpoint/2010/main" val="122562592"/>
      </p:ext>
    </p:extLst>
  </p:cSld>
  <p:clrMapOvr>
    <a:masterClrMapping/>
  </p:clrMapOvr>
  <p:transition>
    <p:fade thruBlk="1"/>
  </p:transition>
</p:sld>
</file>

<file path=ppt/theme/theme1.xml><?xml version="1.0" encoding="utf-8"?>
<a:theme xmlns:a="http://schemas.openxmlformats.org/drawingml/2006/main" name="Classroom">
  <a:themeElements>
    <a:clrScheme name="1844_Classroom Expectations_Copyedite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844_Classroom Expectations_Copyedited">
      <a:majorFont>
        <a:latin typeface="Tahom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2857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2000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C0C0C0"/>
        </a:solidFill>
        <a:ln w="2857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2000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1844_Classroom Expectations_Copyedite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844_Classroom Expectations_Copyedite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844_Classroom Expectations_Copyedited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844_Classroom Expectations_Copyedited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844_Classroom Expectations_Copyedited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844_Classroom Expectations_Copyedited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844_Classroom Expectations_Copyedited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844_Classroom Expectations_Copyedited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844_Classroom Expectations_Copyedited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844_Classroom Expectations_Copyedited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844_Classroom Expectations_Copyedited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844_Classroom Expectations_Copyedited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844_Classroom Expectations_Copyedited 1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Handprints">
  <a:themeElements>
    <a:clrScheme name="Blank Presentation 16">
      <a:dk1>
        <a:srgbClr val="3300CC"/>
      </a:dk1>
      <a:lt1>
        <a:srgbClr val="FFFFFF"/>
      </a:lt1>
      <a:dk2>
        <a:srgbClr val="3300CD"/>
      </a:dk2>
      <a:lt2>
        <a:srgbClr val="808080"/>
      </a:lt2>
      <a:accent1>
        <a:srgbClr val="FFDE4B"/>
      </a:accent1>
      <a:accent2>
        <a:srgbClr val="CE739C"/>
      </a:accent2>
      <a:accent3>
        <a:srgbClr val="FFFFFF"/>
      </a:accent3>
      <a:accent4>
        <a:srgbClr val="2A00AE"/>
      </a:accent4>
      <a:accent5>
        <a:srgbClr val="FFECB1"/>
      </a:accent5>
      <a:accent6>
        <a:srgbClr val="BA688D"/>
      </a:accent6>
      <a:hlink>
        <a:srgbClr val="F77352"/>
      </a:hlink>
      <a:folHlink>
        <a:srgbClr val="7A7ABC"/>
      </a:folHlink>
    </a:clrScheme>
    <a:fontScheme name="Blank Presentatio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panose="02020603050405020304"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3300CC"/>
        </a:dk1>
        <a:lt1>
          <a:srgbClr val="FFFFFF"/>
        </a:lt1>
        <a:dk2>
          <a:srgbClr val="3300CD"/>
        </a:dk2>
        <a:lt2>
          <a:srgbClr val="808080"/>
        </a:lt2>
        <a:accent1>
          <a:srgbClr val="BBE0E3"/>
        </a:accent1>
        <a:accent2>
          <a:srgbClr val="333399"/>
        </a:accent2>
        <a:accent3>
          <a:srgbClr val="FFFFFF"/>
        </a:accent3>
        <a:accent4>
          <a:srgbClr val="2A00AE"/>
        </a:accent4>
        <a:accent5>
          <a:srgbClr val="DAEDEF"/>
        </a:accent5>
        <a:accent6>
          <a:srgbClr val="2D2D8A"/>
        </a:accent6>
        <a:hlink>
          <a:srgbClr val="333366"/>
        </a:hlink>
        <a:folHlink>
          <a:srgbClr val="9999CC"/>
        </a:folHlink>
      </a:clrScheme>
      <a:clrMap bg1="lt1" tx1="dk1" bg2="lt2" tx2="dk2" accent1="accent1" accent2="accent2" accent3="accent3" accent4="accent4" accent5="accent5" accent6="accent6" hlink="hlink" folHlink="folHlink"/>
    </a:extraClrScheme>
    <a:extraClrScheme>
      <a:clrScheme name="Blank Presentation 14">
        <a:dk1>
          <a:srgbClr val="3300CC"/>
        </a:dk1>
        <a:lt1>
          <a:srgbClr val="FFFFFF"/>
        </a:lt1>
        <a:dk2>
          <a:srgbClr val="3300CD"/>
        </a:dk2>
        <a:lt2>
          <a:srgbClr val="808080"/>
        </a:lt2>
        <a:accent1>
          <a:srgbClr val="BBE0E3"/>
        </a:accent1>
        <a:accent2>
          <a:srgbClr val="CE739C"/>
        </a:accent2>
        <a:accent3>
          <a:srgbClr val="FFFFFF"/>
        </a:accent3>
        <a:accent4>
          <a:srgbClr val="2A00AE"/>
        </a:accent4>
        <a:accent5>
          <a:srgbClr val="DAEDEF"/>
        </a:accent5>
        <a:accent6>
          <a:srgbClr val="BA688D"/>
        </a:accent6>
        <a:hlink>
          <a:srgbClr val="F77352"/>
        </a:hlink>
        <a:folHlink>
          <a:srgbClr val="9999CC"/>
        </a:folHlink>
      </a:clrScheme>
      <a:clrMap bg1="lt1" tx1="dk1" bg2="lt2" tx2="dk2" accent1="accent1" accent2="accent2" accent3="accent3" accent4="accent4" accent5="accent5" accent6="accent6" hlink="hlink" folHlink="folHlink"/>
    </a:extraClrScheme>
    <a:extraClrScheme>
      <a:clrScheme name="Blank Presentation 15">
        <a:dk1>
          <a:srgbClr val="3300CC"/>
        </a:dk1>
        <a:lt1>
          <a:srgbClr val="FFFFFF"/>
        </a:lt1>
        <a:dk2>
          <a:srgbClr val="3300CD"/>
        </a:dk2>
        <a:lt2>
          <a:srgbClr val="808080"/>
        </a:lt2>
        <a:accent1>
          <a:srgbClr val="BBE0E3"/>
        </a:accent1>
        <a:accent2>
          <a:srgbClr val="CE739C"/>
        </a:accent2>
        <a:accent3>
          <a:srgbClr val="FFFFFF"/>
        </a:accent3>
        <a:accent4>
          <a:srgbClr val="2A00AE"/>
        </a:accent4>
        <a:accent5>
          <a:srgbClr val="DAEDEF"/>
        </a:accent5>
        <a:accent6>
          <a:srgbClr val="BA688D"/>
        </a:accent6>
        <a:hlink>
          <a:srgbClr val="F77352"/>
        </a:hlink>
        <a:folHlink>
          <a:srgbClr val="7A7ABC"/>
        </a:folHlink>
      </a:clrScheme>
      <a:clrMap bg1="lt1" tx1="dk1" bg2="lt2" tx2="dk2" accent1="accent1" accent2="accent2" accent3="accent3" accent4="accent4" accent5="accent5" accent6="accent6" hlink="hlink" folHlink="folHlink"/>
    </a:extraClrScheme>
    <a:extraClrScheme>
      <a:clrScheme name="Blank Presentation 16">
        <a:dk1>
          <a:srgbClr val="3300CC"/>
        </a:dk1>
        <a:lt1>
          <a:srgbClr val="FFFFFF"/>
        </a:lt1>
        <a:dk2>
          <a:srgbClr val="3300CD"/>
        </a:dk2>
        <a:lt2>
          <a:srgbClr val="808080"/>
        </a:lt2>
        <a:accent1>
          <a:srgbClr val="FFDE4B"/>
        </a:accent1>
        <a:accent2>
          <a:srgbClr val="CE739C"/>
        </a:accent2>
        <a:accent3>
          <a:srgbClr val="FFFFFF"/>
        </a:accent3>
        <a:accent4>
          <a:srgbClr val="2A00AE"/>
        </a:accent4>
        <a:accent5>
          <a:srgbClr val="FFECB1"/>
        </a:accent5>
        <a:accent6>
          <a:srgbClr val="BA688D"/>
        </a:accent6>
        <a:hlink>
          <a:srgbClr val="F77352"/>
        </a:hlink>
        <a:folHlink>
          <a:srgbClr val="7A7AB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Handprints</Template>
  <TotalTime>4384</TotalTime>
  <Words>6981</Words>
  <Application>Microsoft Office PowerPoint</Application>
  <PresentationFormat>On-screen Show (4:3)</PresentationFormat>
  <Paragraphs>655</Paragraphs>
  <Slides>118</Slides>
  <Notes>57</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118</vt:i4>
      </vt:variant>
    </vt:vector>
  </HeadingPairs>
  <TitlesOfParts>
    <vt:vector size="127" baseType="lpstr">
      <vt:lpstr>Arial</vt:lpstr>
      <vt:lpstr>Calibri</vt:lpstr>
      <vt:lpstr>Courier New</vt:lpstr>
      <vt:lpstr>Lucida Sans</vt:lpstr>
      <vt:lpstr>Tahoma</vt:lpstr>
      <vt:lpstr>Times New Roman</vt:lpstr>
      <vt:lpstr>Wingdings</vt:lpstr>
      <vt:lpstr>Classroom</vt:lpstr>
      <vt:lpstr>Handprints</vt:lpstr>
      <vt:lpstr>Taking Diabetes to School: Diabetes Management in the School Setting</vt:lpstr>
      <vt:lpstr>PowerPoint Presentation</vt:lpstr>
      <vt:lpstr>Content</vt:lpstr>
      <vt:lpstr>Technology </vt:lpstr>
      <vt:lpstr>INPEN</vt:lpstr>
      <vt:lpstr>PowerPoint Presentation</vt:lpstr>
      <vt:lpstr>NovoPen 6 &amp; NovoPen Echo Plus</vt:lpstr>
      <vt:lpstr>Insulin pumps</vt:lpstr>
      <vt:lpstr>PowerPoint Presentation</vt:lpstr>
      <vt:lpstr>All About Insulin Pumps</vt:lpstr>
      <vt:lpstr>PowerPoint Presentation</vt:lpstr>
      <vt:lpstr>Closed Loop Pumps (CLPs)</vt:lpstr>
      <vt:lpstr>Special Features</vt:lpstr>
      <vt:lpstr>Advantages &amp; Disadvantages  of Pump Therapy</vt:lpstr>
      <vt:lpstr>PowerPoint Presentation</vt:lpstr>
      <vt:lpstr>PowerPoint Presentation</vt:lpstr>
      <vt:lpstr>Infusion Sets</vt:lpstr>
      <vt:lpstr>PowerPoint Presentation</vt:lpstr>
      <vt:lpstr>PowerPoint Presentation</vt:lpstr>
      <vt:lpstr>PowerPoint Presentation</vt:lpstr>
      <vt:lpstr>PowerPoint Presentation</vt:lpstr>
      <vt:lpstr>Unexplained High Blood Glucose</vt:lpstr>
      <vt:lpstr>PowerPoint Presentation</vt:lpstr>
      <vt:lpstr>School Pump Supplies</vt:lpstr>
      <vt:lpstr>What School Nurses Need to Know</vt:lpstr>
      <vt:lpstr>Medtronic: 630G, 670G, 770G, 780G</vt:lpstr>
      <vt:lpstr>How to tell which is which</vt:lpstr>
      <vt:lpstr>Medtronic 630G &amp; 670G</vt:lpstr>
      <vt:lpstr>670G Auto Mode</vt:lpstr>
      <vt:lpstr>670G Auto Mode</vt:lpstr>
      <vt:lpstr>Medtronic 770G</vt:lpstr>
      <vt:lpstr>Medtronic 780G</vt:lpstr>
      <vt:lpstr>PowerPoint Presentation</vt:lpstr>
      <vt:lpstr>Medtronic Personalized Closed Loop System</vt:lpstr>
      <vt:lpstr>Tandem t:slim x2 Basal IQ &amp; Control IQ </vt:lpstr>
      <vt:lpstr>Tandem t:slim x2</vt:lpstr>
      <vt:lpstr>PowerPoint Presentation</vt:lpstr>
      <vt:lpstr>Basal IQ</vt:lpstr>
      <vt:lpstr>PowerPoint Presentation</vt:lpstr>
      <vt:lpstr>PowerPoint Presentation</vt:lpstr>
      <vt:lpstr>t:connect Mobile App</vt:lpstr>
      <vt:lpstr>PowerPoint Presentation</vt:lpstr>
      <vt:lpstr>PowerPoint Presentation</vt:lpstr>
      <vt:lpstr>PowerPoint Presentation</vt:lpstr>
      <vt:lpstr>PowerPoint Presentation</vt:lpstr>
      <vt:lpstr>Omnipod: Eros, DASH, OP5</vt:lpstr>
      <vt:lpstr>Omnipod</vt:lpstr>
      <vt:lpstr>Omnipod DASH</vt:lpstr>
      <vt:lpstr>Omnipod 5 (OP5)</vt:lpstr>
      <vt:lpstr>PowerPoint Presentation</vt:lpstr>
      <vt:lpstr>PowerPoint Presentation</vt:lpstr>
      <vt:lpstr>Beta Bionics</vt:lpstr>
      <vt:lpstr>iLet Bionic Pancreas Pump</vt:lpstr>
      <vt:lpstr>iLet Bihormonal Bionic Pancreas Pump</vt:lpstr>
      <vt:lpstr>“Looping”—OpenAPS or Loop</vt:lpstr>
      <vt:lpstr>PowerPoint Presentation</vt:lpstr>
      <vt:lpstr>PowerPoint Presentation</vt:lpstr>
      <vt:lpstr>PowerPoint Presentation</vt:lpstr>
      <vt:lpstr>Tidepool Loop</vt:lpstr>
      <vt:lpstr>Tidepool Loop Algorithm</vt:lpstr>
      <vt:lpstr>Continuous Glucose Monitoring</vt:lpstr>
      <vt:lpstr>What is CGM?</vt:lpstr>
      <vt:lpstr>PowerPoint Presentation</vt:lpstr>
      <vt:lpstr>PowerPoint Presentation</vt:lpstr>
      <vt:lpstr>Medtronic Guardian Connect</vt:lpstr>
      <vt:lpstr>PowerPoint Presentation</vt:lpstr>
      <vt:lpstr>PowerPoint Presentation</vt:lpstr>
      <vt:lpstr>Dexcom  G6 &amp; G7</vt:lpstr>
      <vt:lpstr>Dexcom G6</vt:lpstr>
      <vt:lpstr>PowerPoint Presentation</vt:lpstr>
      <vt:lpstr>Dexcom G7</vt:lpstr>
      <vt:lpstr>PowerPoint Presentation</vt:lpstr>
      <vt:lpstr>Libre 2</vt:lpstr>
      <vt:lpstr>PowerPoint Presentation</vt:lpstr>
      <vt:lpstr>Libre 3</vt:lpstr>
      <vt:lpstr>PowerPoint Presentation</vt:lpstr>
      <vt:lpstr>Eversense</vt:lpstr>
      <vt:lpstr>PowerPoint Presentation</vt:lpstr>
      <vt:lpstr>Eversense E3 (Senseonics)</vt:lpstr>
      <vt:lpstr>PowerPoint Presentation</vt:lpstr>
      <vt:lpstr>There’s an App For That…Demos!</vt:lpstr>
      <vt:lpstr>Check Out Company Websites!</vt:lpstr>
      <vt:lpstr>State regulations and laws</vt:lpstr>
      <vt:lpstr>State Regulations/Laws for Diabetes Care in the School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504, ihp, ehcp, and DMMP</vt:lpstr>
      <vt:lpstr>504s, &amp; IHPs, &amp; EHCPs…oh my!</vt:lpstr>
      <vt:lpstr>PowerPoint Presentation</vt:lpstr>
      <vt:lpstr>PowerPoint Presentation</vt:lpstr>
      <vt:lpstr>PowerPoint Presentation</vt:lpstr>
      <vt:lpstr>PowerPoint Presentation</vt:lpstr>
      <vt:lpstr>PowerPoint Presentation</vt:lpstr>
      <vt:lpstr>PowerPoint Presentation</vt:lpstr>
      <vt:lpstr>Resources!</vt:lpstr>
      <vt:lpstr>PowerPoint Presentation</vt:lpstr>
      <vt:lpstr>PowerPoint Presentation</vt:lpstr>
      <vt:lpstr>PowerPoint Presentation</vt:lpstr>
      <vt:lpstr>PowerPoint Presentation</vt:lpstr>
      <vt:lpstr>PowerPoint Presentation</vt:lpstr>
      <vt:lpstr>Support Groups</vt:lpstr>
      <vt:lpstr>PowerPoint Presentation</vt:lpstr>
      <vt:lpstr>What do kids take away from diabetes camp?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Taking Diabetes to School: Diabetes Management in the School Setting</dc:title>
  <dc:creator>Ashley</dc:creator>
  <cp:lastModifiedBy>Ashley Colnett</cp:lastModifiedBy>
  <cp:revision>200</cp:revision>
  <dcterms:created xsi:type="dcterms:W3CDTF">2019-11-03T20:37:40Z</dcterms:created>
  <dcterms:modified xsi:type="dcterms:W3CDTF">2023-11-08T07:02:17Z</dcterms:modified>
</cp:coreProperties>
</file>